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9" r:id="rId3"/>
    <p:sldId id="261" r:id="rId4"/>
    <p:sldId id="266" r:id="rId5"/>
    <p:sldId id="262" r:id="rId6"/>
    <p:sldId id="280" r:id="rId7"/>
    <p:sldId id="281" r:id="rId8"/>
    <p:sldId id="282" r:id="rId9"/>
    <p:sldId id="268" r:id="rId10"/>
    <p:sldId id="275" r:id="rId11"/>
    <p:sldId id="270" r:id="rId12"/>
    <p:sldId id="267" r:id="rId13"/>
    <p:sldId id="295" r:id="rId14"/>
    <p:sldId id="289" r:id="rId15"/>
    <p:sldId id="291" r:id="rId16"/>
    <p:sldId id="290" r:id="rId17"/>
    <p:sldId id="293" r:id="rId18"/>
    <p:sldId id="292" r:id="rId19"/>
    <p:sldId id="294" r:id="rId20"/>
    <p:sldId id="271" r:id="rId21"/>
    <p:sldId id="277" r:id="rId22"/>
    <p:sldId id="269" r:id="rId23"/>
    <p:sldId id="272" r:id="rId24"/>
    <p:sldId id="278" r:id="rId25"/>
    <p:sldId id="273" r:id="rId26"/>
    <p:sldId id="263" r:id="rId27"/>
    <p:sldId id="264" r:id="rId28"/>
    <p:sldId id="265" r:id="rId29"/>
    <p:sldId id="274" r:id="rId30"/>
    <p:sldId id="286" r:id="rId31"/>
    <p:sldId id="284" r:id="rId32"/>
    <p:sldId id="287" r:id="rId33"/>
    <p:sldId id="288" r:id="rId34"/>
    <p:sldId id="285" r:id="rId35"/>
    <p:sldId id="260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8C"/>
    <a:srgbClr val="0062AF"/>
    <a:srgbClr val="0069B8"/>
    <a:srgbClr val="0086EA"/>
    <a:srgbClr val="002645"/>
    <a:srgbClr val="164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1860" y="150"/>
      </p:cViewPr>
      <p:guideLst>
        <p:guide orient="horz" pos="2183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1B54DBA6-8657-495C-82E8-EE3FE1D9CF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B7DD7DB-A78E-422F-8A3A-59DDAACB4F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191D-13F9-4714-8611-F5F5FFA028C7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40256A-95AB-4FDC-8CBA-8D9C5E7F91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FF746DB-DCFA-456E-B74D-E154766872D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939D1-60AD-4C32-97BC-2A15D9EE2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2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jpeg>
</file>

<file path=ppt/media/image42.png>
</file>

<file path=ppt/media/image43.png>
</file>

<file path=ppt/media/image44.jpg>
</file>

<file path=ppt/media/image45.jpg>
</file>

<file path=ppt/media/image46.jpeg>
</file>

<file path=ppt/media/image47.jpeg>
</file>

<file path=ppt/media/image48.png>
</file>

<file path=ppt/media/image49.jpeg>
</file>

<file path=ppt/media/image5.jfif>
</file>

<file path=ppt/media/image50.jpeg>
</file>

<file path=ppt/media/image51.jpeg>
</file>

<file path=ppt/media/image52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9D9A9-39FB-4D84-A315-49F345947B12}" type="datetimeFigureOut">
              <a:rPr lang="hu-HU" smtClean="0"/>
              <a:t>2019. 10. 27.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AD01B-AFC9-43E5-876E-41F0B175D1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47025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178A99C-D949-48F5-8A37-815B619F6E15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B717B2-A99B-4D39-89BB-53A489DEDB97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Cím</a:t>
            </a:r>
            <a:r>
              <a:rPr lang="en-US" dirty="0"/>
              <a:t> </a:t>
            </a:r>
            <a:r>
              <a:rPr lang="en-US" dirty="0" err="1"/>
              <a:t>mintájának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C39F9DE-4EBD-4B46-A6E7-F1F4E777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95679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9735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2028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149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13062E5-22BE-4500-8D6F-DB21365535B3}"/>
              </a:ext>
            </a:extLst>
          </p:cNvPr>
          <p:cNvSpPr/>
          <p:nvPr userDrawn="1"/>
        </p:nvSpPr>
        <p:spPr>
          <a:xfrm>
            <a:off x="0" y="-1"/>
            <a:ext cx="9144000" cy="869945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BAF223-CE1C-4956-8850-7498AB96EA1C}"/>
              </a:ext>
            </a:extLst>
          </p:cNvPr>
          <p:cNvSpPr/>
          <p:nvPr userDrawn="1"/>
        </p:nvSpPr>
        <p:spPr>
          <a:xfrm>
            <a:off x="0" y="6176963"/>
            <a:ext cx="9144000" cy="681037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latin typeface="Garamond" panose="02020404030301010803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4540" y="109614"/>
            <a:ext cx="8705088" cy="648755"/>
          </a:xfrm>
        </p:spPr>
        <p:txBody>
          <a:bodyPr anchor="ctr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noProof="0" dirty="0" err="1"/>
              <a:t>Mintacím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 anchor="b"/>
          <a:lstStyle>
            <a:lvl1pPr>
              <a:defRPr sz="1200" b="1" cap="small" baseline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 anchor="b"/>
          <a:lstStyle>
            <a:lvl1pPr>
              <a:defRPr sz="1200" b="1" u="none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fld id="{B2352A52-9C30-4AA2-BB34-72D80F0F0EED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7" name="Line 43" hidden="1"/>
          <p:cNvSpPr>
            <a:spLocks noChangeShapeType="1"/>
          </p:cNvSpPr>
          <p:nvPr userDrawn="1"/>
        </p:nvSpPr>
        <p:spPr bwMode="auto">
          <a:xfrm>
            <a:off x="214540" y="844095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n w="38100">
                <a:solidFill>
                  <a:schemeClr val="tx1"/>
                </a:solidFill>
              </a:ln>
              <a:latin typeface="Helvetica" pitchFamily="-112" charset="0"/>
            </a:endParaRPr>
          </a:p>
        </p:txBody>
      </p:sp>
      <p:pic>
        <p:nvPicPr>
          <p:cNvPr id="10" name="Kép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9" y="6278029"/>
            <a:ext cx="410156" cy="503609"/>
          </a:xfrm>
          <a:prstGeom prst="rect">
            <a:avLst/>
          </a:prstGeom>
        </p:spPr>
      </p:pic>
      <p:sp>
        <p:nvSpPr>
          <p:cNvPr id="11" name="Line 43" hidden="1"/>
          <p:cNvSpPr>
            <a:spLocks noChangeShapeType="1"/>
          </p:cNvSpPr>
          <p:nvPr userDrawn="1"/>
        </p:nvSpPr>
        <p:spPr bwMode="auto">
          <a:xfrm>
            <a:off x="219456" y="6244770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atin typeface="Helvetica" pitchFamily="-11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40" y="937758"/>
            <a:ext cx="8705088" cy="5162843"/>
          </a:xfrm>
        </p:spPr>
        <p:txBody>
          <a:bodyPr/>
          <a:lstStyle/>
          <a:p>
            <a:pPr lvl="0"/>
            <a:r>
              <a:rPr lang="en-US" noProof="0" dirty="0" err="1"/>
              <a:t>Mintaszöveg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  <a:p>
            <a:pPr lvl="1"/>
            <a:r>
              <a:rPr lang="en-US" noProof="0" dirty="0" err="1"/>
              <a:t>Második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2"/>
            <a:r>
              <a:rPr lang="en-US" noProof="0" dirty="0" err="1"/>
              <a:t>Harmadik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3"/>
            <a:r>
              <a:rPr lang="en-US" noProof="0" dirty="0" err="1"/>
              <a:t>Negyedik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4"/>
            <a:r>
              <a:rPr lang="en-US" noProof="0" dirty="0" err="1"/>
              <a:t>Ötödik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17192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1B490D-9B02-42CD-8CFA-42C6AD5CA63C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7E4E2F-F98C-488D-83C5-AF687F0CA054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Elköszönés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</p:spTree>
    <p:extLst>
      <p:ext uri="{BB962C8B-B14F-4D97-AF65-F5344CB8AC3E}">
        <p14:creationId xmlns:p14="http://schemas.microsoft.com/office/powerpoint/2010/main" val="122702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067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5971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739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278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428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057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4295" y="6356351"/>
            <a:ext cx="3435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Hallgatói Tájékoztató</a:t>
            </a:r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9640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nagybalazs@mogi.bme.hu" TargetMode="External"/><Relationship Id="rId2" Type="http://schemas.openxmlformats.org/officeDocument/2006/relationships/hyperlink" Target="mailto:botzheim@mogi.bme.h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natabara@gyongyossy.hu" TargetMode="External"/><Relationship Id="rId4" Type="http://schemas.openxmlformats.org/officeDocument/2006/relationships/hyperlink" Target="mailto:domonkos@mogi.bme.hu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fi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7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jpeg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jpeg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15784-7648-4DA4-84F8-243636DD2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MIKRO labor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867C065-C934-4ACD-B373-6BABAB6CE78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0"/>
            <a:ext cx="6857999" cy="23894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r>
              <a:rPr lang="hu-HU" dirty="0"/>
              <a:t>Nagy Balázs</a:t>
            </a:r>
          </a:p>
          <a:p>
            <a:r>
              <a:rPr lang="hu-HU" dirty="0"/>
              <a:t>Domonkos Márk</a:t>
            </a:r>
          </a:p>
          <a:p>
            <a:r>
              <a:rPr lang="hu-HU" dirty="0"/>
              <a:t>Gyöngyössy Natabara</a:t>
            </a:r>
          </a:p>
          <a:p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51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FDBE65-A32F-4F1E-9318-DD2DD28C4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3F3DB01-A725-4B1E-AC2D-ACBC07C5F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D60B5F3-193B-4567-BDC1-82716887D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4CC9A47-6D61-4058-9109-818F9F302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10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9FEEED9-7E02-4619-A398-C05FCB9A0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Tisztán </a:t>
            </a:r>
            <a:r>
              <a:rPr lang="hu-HU" dirty="0" err="1"/>
              <a:t>deep</a:t>
            </a:r>
            <a:r>
              <a:rPr lang="hu-HU" dirty="0"/>
              <a:t> </a:t>
            </a:r>
            <a:r>
              <a:rPr lang="hu-HU" dirty="0" err="1"/>
              <a:t>taskok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07675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C0CEEB-054B-4C13-9E0D-2A86FE7A0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65FAA77-A3E0-461E-93FF-78D13A942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B3C92A3-7707-403E-8029-74D25C0AE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66C5A1E-6032-4120-8D71-07DC215F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11</a:t>
            </a:fld>
            <a:endParaRPr lang="hu-HU" dirty="0"/>
          </a:p>
        </p:txBody>
      </p:sp>
      <p:pic>
        <p:nvPicPr>
          <p:cNvPr id="8" name="Tartalom helye 7" descr="A képen személy, nő, ülő, fénykép látható&#10;&#10;Automatikusan generált leírás">
            <a:extLst>
              <a:ext uri="{FF2B5EF4-FFF2-40B4-BE49-F238E27FC236}">
                <a16:creationId xmlns:a16="http://schemas.microsoft.com/office/drawing/2014/main" id="{87881531-FE04-4E09-B550-0552B6DFF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10" y="1156587"/>
            <a:ext cx="7037148" cy="4544825"/>
          </a:xfrm>
        </p:spPr>
      </p:pic>
    </p:spTree>
    <p:extLst>
      <p:ext uri="{BB962C8B-B14F-4D97-AF65-F5344CB8AC3E}">
        <p14:creationId xmlns:p14="http://schemas.microsoft.com/office/powerpoint/2010/main" val="587867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D64255-D7FC-4A81-B084-9F38010BD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kutatások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D57271C-2B29-4478-B6FE-7797B43E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2FE25F-ED88-4C63-AEE4-A50C29C3C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61E53EA-21F1-4464-B294-333FADE9A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12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B5F89FC-456E-4C18-9A24-FDE13E983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Harmadik generációs neurális hálózatok</a:t>
            </a:r>
          </a:p>
          <a:p>
            <a:r>
              <a:rPr lang="hu-HU" dirty="0"/>
              <a:t>Dinamikus viselkedés</a:t>
            </a:r>
          </a:p>
          <a:p>
            <a:r>
              <a:rPr lang="hu-HU" dirty="0" err="1"/>
              <a:t>Neuromorfikus</a:t>
            </a:r>
            <a:r>
              <a:rPr lang="hu-HU" dirty="0"/>
              <a:t>(</a:t>
            </a:r>
            <a:r>
              <a:rPr lang="hu-HU" dirty="0" err="1"/>
              <a:t>abb</a:t>
            </a:r>
            <a:r>
              <a:rPr lang="hu-HU" dirty="0"/>
              <a:t>)</a:t>
            </a:r>
          </a:p>
          <a:p>
            <a:r>
              <a:rPr lang="hu-HU" dirty="0"/>
              <a:t>Lebegőpontos értékek helyett</a:t>
            </a:r>
            <a:br>
              <a:rPr lang="hu-HU" dirty="0"/>
            </a:br>
            <a:r>
              <a:rPr lang="hu-HU" dirty="0"/>
              <a:t>időzítésben kódolt információ</a:t>
            </a:r>
          </a:p>
          <a:p>
            <a:r>
              <a:rPr lang="hu-HU" dirty="0"/>
              <a:t>Biztató eredmények</a:t>
            </a:r>
          </a:p>
          <a:p>
            <a:pPr lvl="1"/>
            <a:r>
              <a:rPr lang="hu-HU" dirty="0"/>
              <a:t>Konvergencia</a:t>
            </a:r>
          </a:p>
          <a:p>
            <a:pPr lvl="1"/>
            <a:r>
              <a:rPr lang="hu-HU" dirty="0"/>
              <a:t>Energiahatékonyság</a:t>
            </a:r>
          </a:p>
          <a:p>
            <a:pPr lvl="1"/>
            <a:r>
              <a:rPr lang="hu-HU" dirty="0"/>
              <a:t>Idősorok</a:t>
            </a:r>
          </a:p>
          <a:p>
            <a:r>
              <a:rPr lang="hu-HU" dirty="0"/>
              <a:t>Felfedezésre, elemzésre váró</a:t>
            </a:r>
            <a:br>
              <a:rPr lang="hu-HU" dirty="0"/>
            </a:br>
            <a:r>
              <a:rPr lang="hu-HU" dirty="0"/>
              <a:t>irányok tömkelege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00E7E5CE-A288-4B46-BE90-5995F5B63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5976" y="1730561"/>
            <a:ext cx="3657720" cy="2064637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9966B6EE-6A39-43D8-9457-5BB916BA3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976" y="4259300"/>
            <a:ext cx="3657720" cy="1841301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66261686-EB1A-4E34-91A3-D599F44197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920" y="1002470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62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</a:t>
            </a:r>
            <a:r>
              <a:rPr lang="hu-HU" dirty="0" err="1"/>
              <a:t>Konvolúció</a:t>
            </a:r>
            <a:r>
              <a:rPr lang="hu-HU" dirty="0"/>
              <a:t> implementálása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Pyton</a:t>
            </a:r>
            <a:r>
              <a:rPr lang="hu-HU" sz="2400" dirty="0"/>
              <a:t> alapú Non-</a:t>
            </a:r>
            <a:r>
              <a:rPr lang="hu-HU" sz="2400" dirty="0" err="1"/>
              <a:t>leaky</a:t>
            </a:r>
            <a:r>
              <a:rPr lang="hu-HU" sz="2400" dirty="0"/>
              <a:t> </a:t>
            </a:r>
            <a:r>
              <a:rPr lang="hu-HU" sz="2400" dirty="0" err="1"/>
              <a:t>konvolúciós</a:t>
            </a:r>
            <a:r>
              <a:rPr lang="hu-HU" sz="2400" dirty="0"/>
              <a:t> hálók létrehozása 2D-ben.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Non-</a:t>
            </a:r>
            <a:r>
              <a:rPr lang="hu-HU" sz="2400" dirty="0" err="1"/>
              <a:t>leaky</a:t>
            </a:r>
            <a:r>
              <a:rPr lang="hu-HU" sz="2400" dirty="0"/>
              <a:t> struktúra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Konvolúciós</a:t>
            </a:r>
            <a:r>
              <a:rPr lang="hu-HU" sz="2400" dirty="0"/>
              <a:t> keretrendszerek elemzése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</a:t>
            </a:r>
            <a:r>
              <a:rPr lang="hu-HU" sz="2400" dirty="0"/>
              <a:t> implementálása STDP algoritmushoz, esetleg más tanításokkal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Tesztfuttatások, 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42" y="5102602"/>
            <a:ext cx="810674" cy="812329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8D998C0B-338A-401E-A412-D043B2B067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006" y="5111735"/>
            <a:ext cx="797735" cy="803197"/>
          </a:xfrm>
          <a:prstGeom prst="rect">
            <a:avLst/>
          </a:prstGeom>
        </p:spPr>
      </p:pic>
      <p:pic>
        <p:nvPicPr>
          <p:cNvPr id="18434" name="Picture 2">
            <a:extLst>
              <a:ext uri="{FF2B5EF4-FFF2-40B4-BE49-F238E27FC236}">
                <a16:creationId xmlns:a16="http://schemas.microsoft.com/office/drawing/2014/main" id="{24AA3DF6-09C9-49E6-94FB-96B64409E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871" y="2758144"/>
            <a:ext cx="4285129" cy="218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444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Neuron modell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 dirty="0"/>
              <a:t>MIKRO Labor D411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</a:t>
            </a:r>
            <a:r>
              <a:rPr lang="hu-HU" sz="2400" dirty="0" err="1"/>
              <a:t>neuromorfikus</a:t>
            </a:r>
            <a:r>
              <a:rPr lang="hu-HU" sz="2400" dirty="0"/>
              <a:t>(</a:t>
            </a:r>
            <a:r>
              <a:rPr lang="hu-HU" sz="2400" dirty="0" err="1"/>
              <a:t>abb</a:t>
            </a:r>
            <a:r>
              <a:rPr lang="hu-HU" sz="2400" dirty="0"/>
              <a:t>) számítási modellek elkészítése, melyek számítástechnikai területen előnyösebbek, mint a kevésbé részletes modellek, vagy több biológiai folyamatot képesek megjeleníteni.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a jelen modellekről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</a:t>
            </a:r>
            <a:r>
              <a:rPr lang="hu-HU" sz="2400" dirty="0" err="1"/>
              <a:t>neurobiológia</a:t>
            </a:r>
            <a:r>
              <a:rPr lang="hu-HU" sz="2400" dirty="0"/>
              <a:t> terén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Modellek implementálása,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Benchmarkok, előnyös alkalmazások vizsgálata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537" y="530091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740" y="5300913"/>
            <a:ext cx="797735" cy="803197"/>
          </a:xfrm>
          <a:prstGeom prst="rect">
            <a:avLst/>
          </a:prstGeom>
        </p:spPr>
      </p:pic>
      <p:pic>
        <p:nvPicPr>
          <p:cNvPr id="13314" name="Picture 2" descr="Képtalálat a következőre: „neuron”">
            <a:extLst>
              <a:ext uri="{FF2B5EF4-FFF2-40B4-BE49-F238E27FC236}">
                <a16:creationId xmlns:a16="http://schemas.microsoft.com/office/drawing/2014/main" id="{9E205939-6D45-4DCE-B433-B4ED8EABE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740" y="2689051"/>
            <a:ext cx="3436471" cy="257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5232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0B9B3642-06ED-4225-9478-16B3A6814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285" y="2313012"/>
            <a:ext cx="4742983" cy="347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Struktúrák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neurális hálózat strukturáltságából adódó tulajdonságainak kihasználása. 2D, 3D rétegek, </a:t>
            </a:r>
            <a:r>
              <a:rPr lang="hu-HU" sz="2400" dirty="0" err="1"/>
              <a:t>growing</a:t>
            </a:r>
            <a:r>
              <a:rPr lang="hu-HU" sz="2400" dirty="0"/>
              <a:t> </a:t>
            </a:r>
            <a:r>
              <a:rPr lang="hu-HU" sz="2400" dirty="0" err="1"/>
              <a:t>neural</a:t>
            </a:r>
            <a:r>
              <a:rPr lang="hu-HU" sz="2400" dirty="0"/>
              <a:t> </a:t>
            </a:r>
            <a:r>
              <a:rPr lang="hu-HU" sz="2400" dirty="0" err="1"/>
              <a:t>gas</a:t>
            </a:r>
            <a:r>
              <a:rPr lang="hu-HU" sz="2400" dirty="0"/>
              <a:t>, </a:t>
            </a:r>
            <a:r>
              <a:rPr lang="hu-HU" sz="2400" dirty="0" err="1"/>
              <a:t>self-organizing</a:t>
            </a:r>
            <a:r>
              <a:rPr lang="hu-HU" sz="2400" dirty="0"/>
              <a:t> </a:t>
            </a:r>
            <a:r>
              <a:rPr lang="hu-HU" sz="2400" dirty="0" err="1"/>
              <a:t>nets</a:t>
            </a:r>
            <a:r>
              <a:rPr lang="hu-HU" sz="2400" dirty="0"/>
              <a:t>, </a:t>
            </a:r>
            <a:r>
              <a:rPr lang="hu-HU" sz="2400" dirty="0" err="1"/>
              <a:t>unsupervised</a:t>
            </a:r>
            <a:r>
              <a:rPr lang="hu-HU" sz="2400" dirty="0"/>
              <a:t> esetben aktív rétegbővítés, kategóriaklónozás.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Célkitűzés után a vizsgált terület jelen állásának pontos kutatása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 neuronmodell és tanítási algoritmus 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Struktúrabővítő algoritmusok tesztelése, újak fejlesztése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</a:t>
            </a:r>
            <a:endParaRPr lang="hu-HU" sz="2000" dirty="0"/>
          </a:p>
        </p:txBody>
      </p:sp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78005B0-BC5E-40FB-B3C8-CF194ABAEA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960" y="5229559"/>
            <a:ext cx="797735" cy="803197"/>
          </a:xfrm>
          <a:prstGeom prst="rect">
            <a:avLst/>
          </a:prstGeom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EACFC4C0-B93A-4F90-AA8A-6422C80270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340" y="5229559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913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Tanító algoritmusok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000" dirty="0" err="1"/>
              <a:t>Spiking</a:t>
            </a:r>
            <a:r>
              <a:rPr lang="hu-HU" sz="2000" dirty="0"/>
              <a:t> hálózatok jeleinek értelmezése és a háló tanítása gradiens vagy STDP módszerekkel. Emellett a neuronok Z-tartománybéli reprezentációját, Kernel-</a:t>
            </a:r>
            <a:r>
              <a:rPr lang="hu-HU" sz="2000" dirty="0" err="1"/>
              <a:t>Hilbert</a:t>
            </a:r>
            <a:r>
              <a:rPr lang="hu-HU" sz="2000" dirty="0"/>
              <a:t> teres hibaképzését, és multi-metódusos információ kódolását is érdemes lenne vizsgálni.</a:t>
            </a:r>
            <a:endParaRPr lang="hu-HU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Az </a:t>
            </a:r>
            <a:r>
              <a:rPr lang="hu-HU" sz="2400" dirty="0" err="1"/>
              <a:t>SNNeknél</a:t>
            </a:r>
            <a:r>
              <a:rPr lang="hu-HU" sz="2400" dirty="0"/>
              <a:t> szokásos tanító algoritmusok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algoritmuscsoport mélyebb megértése, új lehetőségek felmérése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Algoritmus kidolgozása,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2290" name="Picture 2" descr="Képtalálat a következőre: „stdp learning rule”">
            <a:extLst>
              <a:ext uri="{FF2B5EF4-FFF2-40B4-BE49-F238E27FC236}">
                <a16:creationId xmlns:a16="http://schemas.microsoft.com/office/drawing/2014/main" id="{70EC85C6-AF5B-42DD-9628-3F250C6A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297" y="2533993"/>
            <a:ext cx="4206825" cy="2608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133CFAB2-BFE1-4AE0-9729-2AF7E37DBA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60" y="5215555"/>
            <a:ext cx="810674" cy="812329"/>
          </a:xfrm>
          <a:prstGeom prst="rect">
            <a:avLst/>
          </a:prstGeom>
        </p:spPr>
      </p:pic>
      <p:pic>
        <p:nvPicPr>
          <p:cNvPr id="25" name="Kép 24" descr="A képen játék, rajz látható&#10;&#10;Automatikusan generált leírás">
            <a:extLst>
              <a:ext uri="{FF2B5EF4-FFF2-40B4-BE49-F238E27FC236}">
                <a16:creationId xmlns:a16="http://schemas.microsoft.com/office/drawing/2014/main" id="{37B01DA2-B813-47E9-96E2-8946557E53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879" y="5244361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14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Képtalálat a következőre: „deep neural feature space”">
            <a:extLst>
              <a:ext uri="{FF2B5EF4-FFF2-40B4-BE49-F238E27FC236}">
                <a16:creationId xmlns:a16="http://schemas.microsoft.com/office/drawing/2014/main" id="{31EF520A-1DCD-48A5-865C-4FB7B789A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240" y="2452801"/>
            <a:ext cx="4285129" cy="146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Más tanítási elvek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Semi-supervised</a:t>
            </a:r>
            <a:r>
              <a:rPr lang="hu-HU" sz="2400" dirty="0"/>
              <a:t> (hiányosan </a:t>
            </a:r>
            <a:r>
              <a:rPr lang="hu-HU" sz="2400" dirty="0" err="1"/>
              <a:t>cimkézett</a:t>
            </a:r>
            <a:r>
              <a:rPr lang="hu-HU" sz="2400" dirty="0"/>
              <a:t>) adatsorok, asszociációs tanulások, </a:t>
            </a:r>
            <a:r>
              <a:rPr lang="hu-HU" sz="2400" dirty="0" err="1"/>
              <a:t>encoderek</a:t>
            </a:r>
            <a:r>
              <a:rPr lang="hu-HU" sz="2400" dirty="0"/>
              <a:t>, </a:t>
            </a:r>
            <a:r>
              <a:rPr lang="hu-HU" sz="2400" dirty="0" err="1"/>
              <a:t>autoencoderek</a:t>
            </a:r>
            <a:r>
              <a:rPr lang="hu-HU" sz="2400" dirty="0"/>
              <a:t>, GAN-ek vizsgálata SNN architektúrák esetén.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Eddigi eredmények, párhuzamos klasszikus megoldások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kérdéskör általános leírása, kritikus pontok összegzése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Átírás a választott SNN konfigurációra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495" y="5059157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806" y="5059157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53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Idősorok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18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Időfüggvény bemenetek feldolgozása SNN-</a:t>
            </a:r>
            <a:r>
              <a:rPr lang="hu-HU" sz="2400" dirty="0" err="1"/>
              <a:t>ekkel</a:t>
            </a:r>
            <a:r>
              <a:rPr lang="hu-HU" sz="2400" dirty="0"/>
              <a:t>. Az előfeldolgozás kikutatása, </a:t>
            </a:r>
            <a:r>
              <a:rPr lang="hu-HU" sz="2400" dirty="0" err="1"/>
              <a:t>spikeosítás</a:t>
            </a:r>
            <a:r>
              <a:rPr lang="hu-HU" sz="2400" dirty="0"/>
              <a:t> módszereinek vizsgálata. LSTM-</a:t>
            </a:r>
            <a:r>
              <a:rPr lang="hu-HU" sz="2400" dirty="0" err="1"/>
              <a:t>ekkel</a:t>
            </a:r>
            <a:r>
              <a:rPr lang="hu-HU" sz="2400" dirty="0"/>
              <a:t> összehasonlítani. Neurális oszcillátoros rendszerek vizsgálata.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80569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Idősorok klasszikus feldolgozásának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SNN-es idősor feldolgozás tanulmányozása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Előfeldolgozás, </a:t>
            </a:r>
            <a:r>
              <a:rPr lang="hu-HU" sz="2400" dirty="0" err="1"/>
              <a:t>spike</a:t>
            </a:r>
            <a:r>
              <a:rPr lang="hu-HU" sz="2400" dirty="0"/>
              <a:t> generáció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Rekonstrukciós módszerek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Implementálás, benchmarkok</a:t>
            </a:r>
          </a:p>
        </p:txBody>
      </p:sp>
      <p:sp>
        <p:nvSpPr>
          <p:cNvPr id="6" name="AutoShape 2" descr="Képtalálat a következőre: „Spiking neural network spike train generation”">
            <a:extLst>
              <a:ext uri="{FF2B5EF4-FFF2-40B4-BE49-F238E27FC236}">
                <a16:creationId xmlns:a16="http://schemas.microsoft.com/office/drawing/2014/main" id="{BB84A8B5-B29F-4123-81A6-A30ECAD856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29FB9D4-C5A0-440C-8CB2-534116BA3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 b="1176"/>
          <a:stretch/>
        </p:blipFill>
        <p:spPr>
          <a:xfrm>
            <a:off x="5926845" y="2635642"/>
            <a:ext cx="3143936" cy="266250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940" y="529063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614" y="5298142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11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19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Valós ML feladatok megoldása </a:t>
            </a:r>
            <a:r>
              <a:rPr lang="hu-HU" sz="2400" dirty="0" err="1"/>
              <a:t>SNNekkel</a:t>
            </a:r>
            <a:r>
              <a:rPr lang="hu-HU" sz="2400" dirty="0"/>
              <a:t>. Alkalmazásokra optimalizálás, gyorsan futó modellek készítése.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8008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 kiválasztása,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Már meglevő tanítás, modellek, struktúrák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 begyűjtése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 létrehozása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Hyperparaméterek</a:t>
            </a:r>
            <a:r>
              <a:rPr lang="hu-HU" sz="2400" dirty="0"/>
              <a:t> optimalizálása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kész hálózat alkalmazásba integrálása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107" y="5150002"/>
            <a:ext cx="810674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375" y="5150002"/>
            <a:ext cx="848531" cy="848531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935F2ED7-410B-4E26-BC4C-76D9C6AD02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661" y="5150002"/>
            <a:ext cx="797735" cy="803197"/>
          </a:xfrm>
          <a:prstGeom prst="rect">
            <a:avLst/>
          </a:prstGeom>
        </p:spPr>
      </p:pic>
      <p:pic>
        <p:nvPicPr>
          <p:cNvPr id="17410" name="Picture 2" descr="Képtalálat a következőre: „spiking neural robot”">
            <a:extLst>
              <a:ext uri="{FF2B5EF4-FFF2-40B4-BE49-F238E27FC236}">
                <a16:creationId xmlns:a16="http://schemas.microsoft.com/office/drawing/2014/main" id="{A89EE5DD-84C2-4987-8385-29C36FA6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656" y="2409758"/>
            <a:ext cx="4048125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898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3E1186A1-4F6B-4105-9D90-1792297C4A90}"/>
              </a:ext>
            </a:extLst>
          </p:cNvPr>
          <p:cNvSpPr/>
          <p:nvPr/>
        </p:nvSpPr>
        <p:spPr>
          <a:xfrm>
            <a:off x="6078583" y="2081349"/>
            <a:ext cx="2367148" cy="3378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B371C-FBBB-4034-8A2E-9682E8F55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Elérhetőségek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7BA1FD-8FA8-4639-B042-5B8D368B5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47B901-73F6-4A38-9E11-9414C2E0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384029"/>
          </a:xfrm>
        </p:spPr>
        <p:txBody>
          <a:bodyPr/>
          <a:lstStyle/>
          <a:p>
            <a:r>
              <a:rPr lang="hu-HU" cap="small"/>
              <a:t>Hallgatói Tájékoztató</a:t>
            </a:r>
            <a:endParaRPr lang="hu-HU" cap="smal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DAD97-D2EA-42FF-8960-25A33B3C8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</a:t>
            </a:fld>
            <a:endParaRPr lang="hu-H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6E3B4-4E58-4F26-B914-DC3DA1152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pPr lvl="1"/>
            <a:r>
              <a:rPr lang="hu-HU" dirty="0"/>
              <a:t>szoba: D403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2"/>
              </a:rPr>
              <a:t>botzheim@mogi.bme.hu</a:t>
            </a:r>
            <a:endParaRPr lang="hu-HU" dirty="0"/>
          </a:p>
          <a:p>
            <a:r>
              <a:rPr lang="hu-HU" dirty="0"/>
              <a:t>Nagy Balázs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3"/>
              </a:rPr>
              <a:t>nagybalazs@mogi.bme.hu</a:t>
            </a:r>
            <a:endParaRPr lang="hu-HU" dirty="0"/>
          </a:p>
          <a:p>
            <a:r>
              <a:rPr lang="hu-HU" dirty="0"/>
              <a:t>Domonkos Márk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4"/>
              </a:rPr>
              <a:t>domonkos@mogi.bme.hu</a:t>
            </a:r>
            <a:endParaRPr lang="hu-HU" dirty="0"/>
          </a:p>
          <a:p>
            <a:r>
              <a:rPr lang="hu-HU" dirty="0"/>
              <a:t>Gyöngyössy Natabara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en-GB" dirty="0">
                <a:hlinkClick r:id="rId5"/>
              </a:rPr>
              <a:t>natabara@gyongyossy.hu</a:t>
            </a:r>
            <a:endParaRPr lang="hu-HU" dirty="0"/>
          </a:p>
          <a:p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4A6D457-A0F0-4512-B295-1EDAB4BCFBB2}"/>
              </a:ext>
            </a:extLst>
          </p:cNvPr>
          <p:cNvSpPr txBox="1"/>
          <p:nvPr/>
        </p:nvSpPr>
        <p:spPr>
          <a:xfrm>
            <a:off x="6151705" y="2247128"/>
            <a:ext cx="229402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b="1" dirty="0"/>
              <a:t>M</a:t>
            </a:r>
            <a:r>
              <a:rPr lang="hu-HU" sz="3200" dirty="0"/>
              <a:t>esterséges</a:t>
            </a:r>
          </a:p>
          <a:p>
            <a:r>
              <a:rPr lang="hu-HU" sz="3200" b="1" dirty="0"/>
              <a:t>I</a:t>
            </a:r>
            <a:r>
              <a:rPr lang="hu-HU" sz="3200" dirty="0"/>
              <a:t>ntelligencia</a:t>
            </a:r>
          </a:p>
          <a:p>
            <a:r>
              <a:rPr lang="hu-HU" sz="3200" dirty="0"/>
              <a:t>és</a:t>
            </a:r>
          </a:p>
          <a:p>
            <a:r>
              <a:rPr lang="hu-HU" sz="3200" b="1" dirty="0"/>
              <a:t>K</a:t>
            </a:r>
            <a:r>
              <a:rPr lang="hu-HU" sz="3200" dirty="0"/>
              <a:t>ognitív</a:t>
            </a:r>
          </a:p>
          <a:p>
            <a:r>
              <a:rPr lang="hu-HU" sz="3200" b="1" dirty="0"/>
              <a:t>Ro</a:t>
            </a:r>
            <a:r>
              <a:rPr lang="hu-HU" sz="3200" dirty="0"/>
              <a:t>botika</a:t>
            </a:r>
          </a:p>
          <a:p>
            <a:r>
              <a:rPr lang="hu-HU" sz="3200" b="1" dirty="0"/>
              <a:t>Labor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57434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6BD4E5-1036-4E6C-86E2-E9DCC5639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Evolúciós és rajintelligencia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D119338-ECA6-4B35-9131-9F706725F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24C184A-5BB9-4EE5-99CD-A0177E6C3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D9BC91C-0F82-4708-81AE-35AB02F1D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20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62618CB-59B9-47A8-9327-7A0299318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2821404"/>
            <a:ext cx="5836636" cy="3273910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Biológiai összefüggések imitálása</a:t>
            </a:r>
          </a:p>
          <a:p>
            <a:pPr lvl="1"/>
            <a:r>
              <a:rPr lang="hu-HU" dirty="0"/>
              <a:t>Szelekció, csoportos mozgásformák</a:t>
            </a:r>
          </a:p>
          <a:p>
            <a:r>
              <a:rPr lang="hu-HU" dirty="0"/>
              <a:t>Operátorok vizsgálata</a:t>
            </a:r>
          </a:p>
          <a:p>
            <a:pPr lvl="1"/>
            <a:r>
              <a:rPr lang="hu-HU" dirty="0"/>
              <a:t>Mutációk, infekciók, </a:t>
            </a:r>
            <a:r>
              <a:rPr lang="hu-HU" dirty="0" err="1"/>
              <a:t>memetikus</a:t>
            </a:r>
            <a:r>
              <a:rPr lang="hu-HU" dirty="0"/>
              <a:t> lépések</a:t>
            </a:r>
          </a:p>
          <a:p>
            <a:r>
              <a:rPr lang="hu-HU" dirty="0"/>
              <a:t>Optimalizációs stratégiák felülvizsgálata</a:t>
            </a:r>
          </a:p>
          <a:p>
            <a:r>
              <a:rPr lang="hu-HU" dirty="0"/>
              <a:t>Vörös királynő probléma</a:t>
            </a:r>
          </a:p>
          <a:p>
            <a:r>
              <a:rPr lang="hu-HU" dirty="0"/>
              <a:t>Műszaki problémák megoldása, mikor már a gradiens is elvész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F90E7844-0BB6-4DF1-9CEF-9D3C3D87A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68" y="3144458"/>
            <a:ext cx="2950856" cy="295085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6F4FA359-4038-449D-B5CE-A51B6DE1F4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192" y="941083"/>
            <a:ext cx="1586964" cy="158696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9D6210E0-6AFF-46F3-94FB-FE6428757B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11" y="941083"/>
            <a:ext cx="1586964" cy="158696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50C2081-45C1-46E2-8EE3-4BB5E84001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53" y="941083"/>
            <a:ext cx="1586964" cy="1586964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15EDB439-FF0E-423B-81A3-600D0B524CF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" y="941083"/>
            <a:ext cx="1586964" cy="1586964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8CA19C13-8034-48ED-AEB0-190C964CFBE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429" y="941084"/>
            <a:ext cx="1586964" cy="1586964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C6DB76A5-1C5A-437A-9EEE-1361FC77AF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259697" y="980458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9001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D0D21C-2DDE-4192-A4F3-904FEB219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9B8BB04-FEAE-4AFE-A947-621E46BD8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210273B-E91F-41D7-90F3-693134900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32E5475-ACA5-4098-B63A-67F7D5105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21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00F84FA-C0FB-45EB-89ED-D94692C05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Evol</a:t>
            </a:r>
            <a:r>
              <a:rPr lang="hu-HU" dirty="0"/>
              <a:t>/raj </a:t>
            </a:r>
            <a:r>
              <a:rPr lang="hu-HU" dirty="0" err="1"/>
              <a:t>taskok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70384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761A4D-EC90-477F-B761-7DF2AE201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C43E435-4123-43DA-A872-2696C34BE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6FB8582-B01B-4E8B-ACB2-7DF09760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FEF875F-A30E-46A8-B4C6-5A4E859D5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22</a:t>
            </a:fld>
            <a:endParaRPr lang="hu-HU" dirty="0"/>
          </a:p>
        </p:txBody>
      </p:sp>
      <p:pic>
        <p:nvPicPr>
          <p:cNvPr id="8" name="Tartalom helye 7" descr="A képen fénykép, különböző, nő, férfi látható&#10;&#10;Automatikusan generált leírás">
            <a:extLst>
              <a:ext uri="{FF2B5EF4-FFF2-40B4-BE49-F238E27FC236}">
                <a16:creationId xmlns:a16="http://schemas.microsoft.com/office/drawing/2014/main" id="{850EA280-E715-4E21-9622-E556B2B890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047" y="995306"/>
            <a:ext cx="4221555" cy="5078563"/>
          </a:xfrm>
        </p:spPr>
      </p:pic>
    </p:spTree>
    <p:extLst>
      <p:ext uri="{BB962C8B-B14F-4D97-AF65-F5344CB8AC3E}">
        <p14:creationId xmlns:p14="http://schemas.microsoft.com/office/powerpoint/2010/main" val="1316000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353A72-E315-4028-80EB-3E28F4E18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/>
              <a:t>Fuzzy / Szakértői rendszerek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5F6BBAF-DE5A-455D-9534-75A820A3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E1F34BF-CA94-4DC3-85DB-77F1F0A7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9CAC544-52CF-468C-9A45-B3CEA449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23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72B659C-0F2B-425C-B561-BD0D27A3E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7758"/>
            <a:ext cx="5155319" cy="5149277"/>
          </a:xfrm>
        </p:spPr>
        <p:txBody>
          <a:bodyPr>
            <a:normAutofit fontScale="92500" lnSpcReduction="10000"/>
          </a:bodyPr>
          <a:lstStyle/>
          <a:p>
            <a:r>
              <a:rPr lang="hu-HU"/>
              <a:t>Szabályalapú rendszerek</a:t>
            </a:r>
          </a:p>
          <a:p>
            <a:r>
              <a:rPr lang="hu-HU"/>
              <a:t>Good-Old-Fashioned Artificial Intelligence</a:t>
            </a:r>
          </a:p>
          <a:p>
            <a:r>
              <a:rPr lang="hu-HU"/>
              <a:t>Emberszerű, kategorikus felfogás</a:t>
            </a:r>
          </a:p>
          <a:p>
            <a:r>
              <a:rPr lang="hu-HU"/>
              <a:t>Az eredmény zárt alakú, nem csak a „mit?” hanem a „hogyan?” kérdésre is választ kapunk</a:t>
            </a:r>
          </a:p>
          <a:p>
            <a:r>
              <a:rPr lang="hu-HU"/>
              <a:t>Nyelvi változók és non-crisp algebra</a:t>
            </a:r>
          </a:p>
          <a:p>
            <a:r>
              <a:rPr lang="hu-HU"/>
              <a:t>Neurális reprezentációk visszafejtése</a:t>
            </a:r>
          </a:p>
          <a:p>
            <a:r>
              <a:rPr lang="hu-HU"/>
              <a:t>Alkalmazások műszaki és </a:t>
            </a:r>
            <a:br>
              <a:rPr lang="hu-HU"/>
            </a:br>
            <a:r>
              <a:rPr lang="hu-HU"/>
              <a:t>humán tudományok terén</a:t>
            </a:r>
            <a:endParaRPr lang="hu-HU" dirty="0"/>
          </a:p>
        </p:txBody>
      </p:sp>
      <p:pic>
        <p:nvPicPr>
          <p:cNvPr id="10" name="Kép 9" descr="A képen szöveg, térkép látható&#10;&#10;Automatikusan generált leírás">
            <a:extLst>
              <a:ext uri="{FF2B5EF4-FFF2-40B4-BE49-F238E27FC236}">
                <a16:creationId xmlns:a16="http://schemas.microsoft.com/office/drawing/2014/main" id="{6E6D4E76-1706-4CE4-96F0-D8995B8FD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736" y="1776653"/>
            <a:ext cx="3658382" cy="2412598"/>
          </a:xfrm>
          <a:prstGeom prst="rect">
            <a:avLst/>
          </a:prstGeom>
        </p:spPr>
      </p:pic>
      <p:pic>
        <p:nvPicPr>
          <p:cNvPr id="12" name="Kép 11" descr="A képen óra látható&#10;&#10;Automatikusan generált leírás">
            <a:extLst>
              <a:ext uri="{FF2B5EF4-FFF2-40B4-BE49-F238E27FC236}">
                <a16:creationId xmlns:a16="http://schemas.microsoft.com/office/drawing/2014/main" id="{6106123C-1C84-4A44-8512-409CBA5232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508" y="4189252"/>
            <a:ext cx="5134274" cy="1897784"/>
          </a:xfrm>
          <a:prstGeom prst="rect">
            <a:avLst/>
          </a:prstGeom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93E79EC6-99BC-4EC5-B1D4-2465470E3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039" y="949361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555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E52E46-4A4D-4944-98FD-1C9BB8B6D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893EC2A-C8BE-40DA-BCA5-1B624399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281589C-22BB-4C52-A27F-B8325FB4B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B6313A34-5106-4EC8-8E0A-E840C56CB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24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BF6C05B9-C9B8-4B60-9C51-311020231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Fuzzy, szakértői </a:t>
            </a:r>
            <a:r>
              <a:rPr lang="hu-HU" dirty="0" err="1"/>
              <a:t>taskok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592772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6E2A2A-18C4-4866-B4DE-D0BFDCDE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4124B19-9474-46BA-91CA-F42551B7D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E350056-85F2-4138-89BB-D21C9CB9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47FA73D-D1BE-44AB-B085-780740725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25</a:t>
            </a:fld>
            <a:endParaRPr lang="hu-HU" dirty="0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F71529ED-C8FD-4E31-8C10-8E250E6F7A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93" y="1227691"/>
            <a:ext cx="7889137" cy="4508079"/>
          </a:xfrm>
        </p:spPr>
      </p:pic>
    </p:spTree>
    <p:extLst>
      <p:ext uri="{BB962C8B-B14F-4D97-AF65-F5344CB8AC3E}">
        <p14:creationId xmlns:p14="http://schemas.microsoft.com/office/powerpoint/2010/main" val="6254486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AD7406-C573-44A0-A456-A35039315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Etorobotikai</a:t>
            </a:r>
            <a:r>
              <a:rPr lang="hu-HU" dirty="0"/>
              <a:t>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21F12D2-39A3-4AF1-BBE4-D57708721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57F9026-0EFB-4D4C-964C-61DE59814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85191D0-F33C-43BE-84F0-2D37C6C6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26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19153B1-826B-4A74-862F-AD5364CB7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7779929" cy="5162843"/>
          </a:xfrm>
        </p:spPr>
        <p:txBody>
          <a:bodyPr/>
          <a:lstStyle/>
          <a:p>
            <a:r>
              <a:rPr lang="hu-HU" dirty="0"/>
              <a:t>A fejlesztés lényege a robot-ember kapcsolat vizsgálata. Ezen belül is a robot viselkedésre koncentrálva.</a:t>
            </a:r>
          </a:p>
          <a:p>
            <a:r>
              <a:rPr lang="hu-HU" dirty="0"/>
              <a:t>Feladatok a projectben:</a:t>
            </a:r>
          </a:p>
          <a:p>
            <a:pPr lvl="1"/>
            <a:r>
              <a:rPr lang="hu-HU" dirty="0" err="1"/>
              <a:t>Robotino</a:t>
            </a:r>
            <a:r>
              <a:rPr lang="hu-HU" dirty="0"/>
              <a:t> robot fejlesztése</a:t>
            </a:r>
          </a:p>
          <a:p>
            <a:pPr lvl="2"/>
            <a:r>
              <a:rPr lang="hu-HU" dirty="0"/>
              <a:t>LED visszajelzés a roboton, érzelem kifejezés</a:t>
            </a:r>
          </a:p>
          <a:p>
            <a:pPr lvl="2"/>
            <a:r>
              <a:rPr lang="hu-HU" dirty="0"/>
              <a:t>Megfogó tervezés</a:t>
            </a:r>
          </a:p>
          <a:p>
            <a:pPr lvl="2"/>
            <a:r>
              <a:rPr lang="hu-HU" dirty="0"/>
              <a:t>Automata dokkoló fejlesztés</a:t>
            </a:r>
          </a:p>
          <a:p>
            <a:pPr lvl="2"/>
            <a:r>
              <a:rPr lang="hu-HU" dirty="0"/>
              <a:t>Kameramozgató mechanizmus fejlesztés</a:t>
            </a:r>
          </a:p>
          <a:p>
            <a:pPr lvl="1"/>
            <a:r>
              <a:rPr lang="hu-HU" dirty="0"/>
              <a:t>Viselkedés modellek (</a:t>
            </a:r>
            <a:r>
              <a:rPr lang="hu-HU" dirty="0" err="1"/>
              <a:t>Gag</a:t>
            </a:r>
            <a:r>
              <a:rPr lang="hu-HU" dirty="0"/>
              <a:t>-ek implementálása)</a:t>
            </a:r>
          </a:p>
          <a:p>
            <a:pPr lvl="1"/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labor integráció</a:t>
            </a:r>
          </a:p>
          <a:p>
            <a:pPr lvl="1"/>
            <a:r>
              <a:rPr lang="hu-HU" dirty="0" err="1"/>
              <a:t>Ainsworth</a:t>
            </a:r>
            <a:r>
              <a:rPr lang="hu-HU" dirty="0"/>
              <a:t> test előkészítése</a:t>
            </a:r>
          </a:p>
          <a:p>
            <a:pPr lvl="1"/>
            <a:r>
              <a:rPr lang="hu-HU" dirty="0"/>
              <a:t>Mérések </a:t>
            </a:r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E9355FD2-1918-402A-9B99-174BE2EACA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8071097" y="1014174"/>
            <a:ext cx="848531" cy="80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53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CCE1B8-5E11-405D-B195-03BC0BD8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Robotino</a:t>
            </a:r>
            <a:r>
              <a:rPr lang="hu-HU" dirty="0"/>
              <a:t> fejlesztés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28F660A-121D-48FA-80FF-AB080569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B0C221E-5873-44E4-B87F-0B2E30536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5A39BCD-CECE-4E9E-BA43-2EB3066E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27</a:t>
            </a:fld>
            <a:endParaRPr lang="hu-HU" dirty="0"/>
          </a:p>
        </p:txBody>
      </p:sp>
      <p:pic>
        <p:nvPicPr>
          <p:cNvPr id="8" name="Tartalom helye 7" descr="A képen torta, asztal, ülő, teherautó látható&#10;&#10;Automatikusan generált leírás">
            <a:extLst>
              <a:ext uri="{FF2B5EF4-FFF2-40B4-BE49-F238E27FC236}">
                <a16:creationId xmlns:a16="http://schemas.microsoft.com/office/drawing/2014/main" id="{4B3732ED-4D5E-4FE4-B8AE-9573E7EAA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380" y="2265999"/>
            <a:ext cx="2857500" cy="2628900"/>
          </a:xfr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AA297425-1F6F-4ADE-8CEE-DCBFD47CC2AF}"/>
              </a:ext>
            </a:extLst>
          </p:cNvPr>
          <p:cNvSpPr txBox="1"/>
          <p:nvPr/>
        </p:nvSpPr>
        <p:spPr>
          <a:xfrm>
            <a:off x="6304709" y="5196056"/>
            <a:ext cx="1022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Megfogó</a:t>
            </a:r>
            <a:endParaRPr lang="en-US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24195C37-B799-482E-A366-6C5E779E01F3}"/>
              </a:ext>
            </a:extLst>
          </p:cNvPr>
          <p:cNvSpPr txBox="1"/>
          <p:nvPr/>
        </p:nvSpPr>
        <p:spPr>
          <a:xfrm>
            <a:off x="6053931" y="2224694"/>
            <a:ext cx="177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Kameramozgatás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4BE34C2-6599-4271-97CA-6647D6C46B0E}"/>
              </a:ext>
            </a:extLst>
          </p:cNvPr>
          <p:cNvSpPr txBox="1"/>
          <p:nvPr/>
        </p:nvSpPr>
        <p:spPr>
          <a:xfrm>
            <a:off x="2799941" y="1410844"/>
            <a:ext cx="163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LED visszajelzés</a:t>
            </a:r>
            <a:endParaRPr lang="en-US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9D549F90-CB5C-413B-BE58-30AB7DD44440}"/>
              </a:ext>
            </a:extLst>
          </p:cNvPr>
          <p:cNvSpPr txBox="1"/>
          <p:nvPr/>
        </p:nvSpPr>
        <p:spPr>
          <a:xfrm>
            <a:off x="960522" y="4300248"/>
            <a:ext cx="1695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Automata töltés</a:t>
            </a:r>
            <a:endParaRPr lang="en-US" dirty="0"/>
          </a:p>
        </p:txBody>
      </p:sp>
      <p:cxnSp>
        <p:nvCxnSpPr>
          <p:cNvPr id="14" name="Összekötő: szögletes 13">
            <a:extLst>
              <a:ext uri="{FF2B5EF4-FFF2-40B4-BE49-F238E27FC236}">
                <a16:creationId xmlns:a16="http://schemas.microsoft.com/office/drawing/2014/main" id="{73D641A4-F458-40D3-A7F2-5ACE53C8E86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799" y="1919876"/>
            <a:ext cx="736601" cy="4572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Összekötő: szögletes 17">
            <a:extLst>
              <a:ext uri="{FF2B5EF4-FFF2-40B4-BE49-F238E27FC236}">
                <a16:creationId xmlns:a16="http://schemas.microsoft.com/office/drawing/2014/main" id="{15ECB877-DC33-4044-A4CD-968FE51A51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08025" y="2516777"/>
            <a:ext cx="896684" cy="722812"/>
          </a:xfrm>
          <a:prstGeom prst="bentConnector3">
            <a:avLst>
              <a:gd name="adj1" fmla="val 46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Összekötő: szögletes 25">
            <a:extLst>
              <a:ext uri="{FF2B5EF4-FFF2-40B4-BE49-F238E27FC236}">
                <a16:creationId xmlns:a16="http://schemas.microsoft.com/office/drawing/2014/main" id="{165013BA-19A7-4753-A4CB-CDD49A7895D5}"/>
              </a:ext>
            </a:extLst>
          </p:cNvPr>
          <p:cNvCxnSpPr/>
          <p:nvPr/>
        </p:nvCxnSpPr>
        <p:spPr>
          <a:xfrm flipV="1">
            <a:off x="1808318" y="3718560"/>
            <a:ext cx="1344185" cy="505097"/>
          </a:xfrm>
          <a:prstGeom prst="bentConnector3">
            <a:avLst>
              <a:gd name="adj1" fmla="val -5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Összekötő: szögletes 28">
            <a:extLst>
              <a:ext uri="{FF2B5EF4-FFF2-40B4-BE49-F238E27FC236}">
                <a16:creationId xmlns:a16="http://schemas.microsoft.com/office/drawing/2014/main" id="{94CD0DC8-3AA9-4AD3-BE17-98884D5FE5C1}"/>
              </a:ext>
            </a:extLst>
          </p:cNvPr>
          <p:cNvCxnSpPr>
            <a:cxnSpLocks/>
          </p:cNvCxnSpPr>
          <p:nvPr/>
        </p:nvCxnSpPr>
        <p:spPr>
          <a:xfrm rot="16200000" flipV="1">
            <a:off x="5724970" y="4800982"/>
            <a:ext cx="711141" cy="448339"/>
          </a:xfrm>
          <a:prstGeom prst="bentConnector3">
            <a:avLst>
              <a:gd name="adj1" fmla="val 10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Kép 35" descr="A képen játék látható&#10;&#10;Automatikusan generált leírás">
            <a:extLst>
              <a:ext uri="{FF2B5EF4-FFF2-40B4-BE49-F238E27FC236}">
                <a16:creationId xmlns:a16="http://schemas.microsoft.com/office/drawing/2014/main" id="{D2E08F94-E7AE-42A6-B4D3-913A4AB27F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555" y="4653019"/>
            <a:ext cx="475113" cy="478367"/>
          </a:xfrm>
          <a:prstGeom prst="rect">
            <a:avLst/>
          </a:prstGeom>
        </p:spPr>
      </p:pic>
      <p:pic>
        <p:nvPicPr>
          <p:cNvPr id="37" name="Kép 36" descr="A képen óra, rajz látható&#10;&#10;Automatikusan generált leírás">
            <a:extLst>
              <a:ext uri="{FF2B5EF4-FFF2-40B4-BE49-F238E27FC236}">
                <a16:creationId xmlns:a16="http://schemas.microsoft.com/office/drawing/2014/main" id="{381CE2F4-42AF-42F6-B651-1104407A87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482" y="4655715"/>
            <a:ext cx="475113" cy="478367"/>
          </a:xfrm>
          <a:prstGeom prst="rect">
            <a:avLst/>
          </a:prstGeom>
        </p:spPr>
      </p:pic>
      <p:pic>
        <p:nvPicPr>
          <p:cNvPr id="38" name="Kép 37" descr="A képen játék, rajz látható&#10;&#10;Automatikusan generált leírás">
            <a:extLst>
              <a:ext uri="{FF2B5EF4-FFF2-40B4-BE49-F238E27FC236}">
                <a16:creationId xmlns:a16="http://schemas.microsoft.com/office/drawing/2014/main" id="{F8199DC1-588B-4D4E-BD45-5D477A1959D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209" y="2594026"/>
            <a:ext cx="475113" cy="478366"/>
          </a:xfrm>
          <a:prstGeom prst="rect">
            <a:avLst/>
          </a:prstGeom>
        </p:spPr>
      </p:pic>
      <p:pic>
        <p:nvPicPr>
          <p:cNvPr id="39" name="Kép 38" descr="A képen játék látható&#10;&#10;Automatikusan generált leírás">
            <a:extLst>
              <a:ext uri="{FF2B5EF4-FFF2-40B4-BE49-F238E27FC236}">
                <a16:creationId xmlns:a16="http://schemas.microsoft.com/office/drawing/2014/main" id="{23154CE7-F980-40C6-A500-B74BAB3B5F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864" y="5141538"/>
            <a:ext cx="475113" cy="478367"/>
          </a:xfrm>
          <a:prstGeom prst="rect">
            <a:avLst/>
          </a:prstGeom>
        </p:spPr>
      </p:pic>
      <p:pic>
        <p:nvPicPr>
          <p:cNvPr id="40" name="Kép 39" descr="A képen játék látható&#10;&#10;Automatikusan generált leírás">
            <a:extLst>
              <a:ext uri="{FF2B5EF4-FFF2-40B4-BE49-F238E27FC236}">
                <a16:creationId xmlns:a16="http://schemas.microsoft.com/office/drawing/2014/main" id="{86242816-92F9-45D3-84F0-65085D54BE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69" y="2594026"/>
            <a:ext cx="475113" cy="478367"/>
          </a:xfrm>
          <a:prstGeom prst="rect">
            <a:avLst/>
          </a:prstGeom>
        </p:spPr>
      </p:pic>
      <p:pic>
        <p:nvPicPr>
          <p:cNvPr id="41" name="Kép 40" descr="A képen óra, rajz látható&#10;&#10;Automatikusan generált leírás">
            <a:extLst>
              <a:ext uri="{FF2B5EF4-FFF2-40B4-BE49-F238E27FC236}">
                <a16:creationId xmlns:a16="http://schemas.microsoft.com/office/drawing/2014/main" id="{65756444-C52D-48AE-B879-F83181A05D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570" y="2594026"/>
            <a:ext cx="475113" cy="478367"/>
          </a:xfrm>
          <a:prstGeom prst="rect">
            <a:avLst/>
          </a:prstGeom>
        </p:spPr>
      </p:pic>
      <p:pic>
        <p:nvPicPr>
          <p:cNvPr id="42" name="Kép 4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ED280CCC-88FE-4221-A38F-B1A4DE6FA91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652" y="1356327"/>
            <a:ext cx="475113" cy="478366"/>
          </a:xfrm>
          <a:prstGeom prst="rect">
            <a:avLst/>
          </a:prstGeom>
        </p:spPr>
      </p:pic>
      <p:pic>
        <p:nvPicPr>
          <p:cNvPr id="43" name="Kép 42" descr="A képen óra, rajz látható&#10;&#10;Automatikusan generált leírás">
            <a:extLst>
              <a:ext uri="{FF2B5EF4-FFF2-40B4-BE49-F238E27FC236}">
                <a16:creationId xmlns:a16="http://schemas.microsoft.com/office/drawing/2014/main" id="{D0EE225A-9542-46CF-920B-D7FE2683E8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361" y="1356327"/>
            <a:ext cx="475113" cy="478367"/>
          </a:xfrm>
          <a:prstGeom prst="rect">
            <a:avLst/>
          </a:prstGeom>
        </p:spPr>
      </p:pic>
      <p:pic>
        <p:nvPicPr>
          <p:cNvPr id="44" name="Kép 43" descr="A képen óra, rajz látható&#10;&#10;Automatikusan generált leírás">
            <a:extLst>
              <a:ext uri="{FF2B5EF4-FFF2-40B4-BE49-F238E27FC236}">
                <a16:creationId xmlns:a16="http://schemas.microsoft.com/office/drawing/2014/main" id="{6D55F542-8CD9-4887-8D06-070084DF44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398" y="5141538"/>
            <a:ext cx="475113" cy="47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074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6A3C28-CEED-450F-BDBB-CB8BE8037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Etorobotikai</a:t>
            </a:r>
            <a:r>
              <a:rPr lang="hu-HU" dirty="0"/>
              <a:t>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AA75247-FE69-4174-91E4-31514AE8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D878385-12E1-46FC-A41F-55780E5A4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EE92FAC-4B35-4EDE-A649-C6216842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28</a:t>
            </a:fld>
            <a:endParaRPr lang="hu-HU" dirty="0"/>
          </a:p>
        </p:txBody>
      </p:sp>
      <p:pic>
        <p:nvPicPr>
          <p:cNvPr id="8" name="Tartalom helye 7" descr="A képen ülő, rajz, számítógép látható&#10;&#10;Automatikusan generált leírás">
            <a:extLst>
              <a:ext uri="{FF2B5EF4-FFF2-40B4-BE49-F238E27FC236}">
                <a16:creationId xmlns:a16="http://schemas.microsoft.com/office/drawing/2014/main" id="{F44A8EB1-602F-415E-BE64-6B2C634C4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707" y="936923"/>
            <a:ext cx="5392804" cy="5162550"/>
          </a:xfrm>
        </p:spPr>
      </p:pic>
      <p:pic>
        <p:nvPicPr>
          <p:cNvPr id="9" name="Kép 8" descr="A képen játék, rajz látható&#10;&#10;Automatikusan generált leírás">
            <a:extLst>
              <a:ext uri="{FF2B5EF4-FFF2-40B4-BE49-F238E27FC236}">
                <a16:creationId xmlns:a16="http://schemas.microsoft.com/office/drawing/2014/main" id="{BD1969F7-03BF-4C42-904B-CDD7815F45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141" y="1464053"/>
            <a:ext cx="475113" cy="478366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4BAC8E1F-7264-42A0-9441-B6B06C5FC0DD}"/>
              </a:ext>
            </a:extLst>
          </p:cNvPr>
          <p:cNvSpPr txBox="1"/>
          <p:nvPr/>
        </p:nvSpPr>
        <p:spPr>
          <a:xfrm>
            <a:off x="103874" y="1079449"/>
            <a:ext cx="3274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</a:t>
            </a:r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integráció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A768A790-EAEB-4E8F-B3E0-7E59A91F5910}"/>
              </a:ext>
            </a:extLst>
          </p:cNvPr>
          <p:cNvSpPr txBox="1"/>
          <p:nvPr/>
        </p:nvSpPr>
        <p:spPr>
          <a:xfrm>
            <a:off x="103874" y="2786592"/>
            <a:ext cx="32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viselkedés implementáció</a:t>
            </a:r>
            <a:endParaRPr lang="en-US" dirty="0"/>
          </a:p>
        </p:txBody>
      </p:sp>
      <p:pic>
        <p:nvPicPr>
          <p:cNvPr id="12" name="Kép 1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E077F45-2705-44FF-B809-2A20FBFE1B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9" y="3133009"/>
            <a:ext cx="475113" cy="478366"/>
          </a:xfrm>
          <a:prstGeom prst="rect">
            <a:avLst/>
          </a:prstGeom>
        </p:spPr>
      </p:pic>
      <p:pic>
        <p:nvPicPr>
          <p:cNvPr id="13" name="Kép 1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2C5A1472-78E5-4DE4-935D-34ECA7E572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7" y="4640409"/>
            <a:ext cx="475113" cy="478366"/>
          </a:xfrm>
          <a:prstGeom prst="rect">
            <a:avLst/>
          </a:prstGeom>
        </p:spPr>
      </p:pic>
      <p:sp>
        <p:nvSpPr>
          <p:cNvPr id="14" name="Szövegdoboz 13">
            <a:extLst>
              <a:ext uri="{FF2B5EF4-FFF2-40B4-BE49-F238E27FC236}">
                <a16:creationId xmlns:a16="http://schemas.microsoft.com/office/drawing/2014/main" id="{F3AC6BE2-E1BD-4203-9CF0-C88A38079DC2}"/>
              </a:ext>
            </a:extLst>
          </p:cNvPr>
          <p:cNvSpPr txBox="1"/>
          <p:nvPr/>
        </p:nvSpPr>
        <p:spPr>
          <a:xfrm>
            <a:off x="990085" y="4271077"/>
            <a:ext cx="155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Ainsworth</a:t>
            </a:r>
            <a:r>
              <a:rPr lang="hu-HU" dirty="0"/>
              <a:t> test</a:t>
            </a:r>
            <a:endParaRPr lang="en-US" dirty="0"/>
          </a:p>
        </p:txBody>
      </p:sp>
      <p:cxnSp>
        <p:nvCxnSpPr>
          <p:cNvPr id="7" name="Egyenes összekötő nyíllal 6">
            <a:extLst>
              <a:ext uri="{FF2B5EF4-FFF2-40B4-BE49-F238E27FC236}">
                <a16:creationId xmlns:a16="http://schemas.microsoft.com/office/drawing/2014/main" id="{5C58AAA1-1AEB-4C23-B3CB-A8992438F97B}"/>
              </a:ext>
            </a:extLst>
          </p:cNvPr>
          <p:cNvCxnSpPr/>
          <p:nvPr/>
        </p:nvCxnSpPr>
        <p:spPr>
          <a:xfrm>
            <a:off x="1689463" y="215101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>
            <a:extLst>
              <a:ext uri="{FF2B5EF4-FFF2-40B4-BE49-F238E27FC236}">
                <a16:creationId xmlns:a16="http://schemas.microsoft.com/office/drawing/2014/main" id="{10AAFB20-4F6D-44B4-B577-B36A37A489D7}"/>
              </a:ext>
            </a:extLst>
          </p:cNvPr>
          <p:cNvCxnSpPr/>
          <p:nvPr/>
        </p:nvCxnSpPr>
        <p:spPr>
          <a:xfrm>
            <a:off x="1689463" y="378339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722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AC9AE0-0088-47F8-82DF-93A5EBB0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 Robotikai alkalmazásai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B5F8F87-BEF9-48DD-BA95-95EF22F93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33D4E01-7DA7-488A-AAF5-52B2356BF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B345948-F09A-41BD-9F3E-8CAF22176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29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DBF1D1E-EB5D-4A58-81B1-7F7029711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877413" cy="5140313"/>
          </a:xfrm>
        </p:spPr>
        <p:txBody>
          <a:bodyPr/>
          <a:lstStyle/>
          <a:p>
            <a:r>
              <a:rPr lang="hu-HU" dirty="0"/>
              <a:t>HRI, avagy mi legyen a robot?</a:t>
            </a:r>
          </a:p>
          <a:p>
            <a:pPr lvl="1"/>
            <a:r>
              <a:rPr lang="hu-HU" dirty="0"/>
              <a:t>Kényelmes eszköz?</a:t>
            </a:r>
          </a:p>
          <a:p>
            <a:pPr lvl="1"/>
            <a:r>
              <a:rPr lang="hu-HU" dirty="0"/>
              <a:t>Készséges partner?</a:t>
            </a:r>
          </a:p>
          <a:p>
            <a:pPr lvl="1"/>
            <a:r>
              <a:rPr lang="hu-HU" dirty="0"/>
              <a:t>Egy új „faj”?</a:t>
            </a:r>
          </a:p>
          <a:p>
            <a:r>
              <a:rPr lang="hu-HU" dirty="0"/>
              <a:t>Szociális </a:t>
            </a:r>
            <a:r>
              <a:rPr lang="hu-HU" dirty="0" err="1"/>
              <a:t>skillek</a:t>
            </a:r>
            <a:endParaRPr lang="hu-HU" dirty="0"/>
          </a:p>
          <a:p>
            <a:r>
              <a:rPr lang="hu-HU" dirty="0"/>
              <a:t>Gépi látás</a:t>
            </a:r>
          </a:p>
          <a:p>
            <a:r>
              <a:rPr lang="hu-HU" dirty="0"/>
              <a:t>Mozgástervezés</a:t>
            </a:r>
          </a:p>
          <a:p>
            <a:r>
              <a:rPr lang="hu-HU" dirty="0" err="1"/>
              <a:t>Kogníció</a:t>
            </a:r>
            <a:endParaRPr lang="hu-HU" dirty="0"/>
          </a:p>
          <a:p>
            <a:r>
              <a:rPr lang="hu-HU" dirty="0"/>
              <a:t>Feladatoptimalizálás</a:t>
            </a:r>
          </a:p>
          <a:p>
            <a:r>
              <a:rPr lang="hu-HU" dirty="0"/>
              <a:t>Adaptív irányítás, döntéshozás</a:t>
            </a:r>
          </a:p>
        </p:txBody>
      </p:sp>
      <p:pic>
        <p:nvPicPr>
          <p:cNvPr id="8" name="Kép 7" descr="A képen tartás, fekete, férfi, viselés látható&#10;&#10;Automatikusan generált leírás">
            <a:extLst>
              <a:ext uri="{FF2B5EF4-FFF2-40B4-BE49-F238E27FC236}">
                <a16:creationId xmlns:a16="http://schemas.microsoft.com/office/drawing/2014/main" id="{77463F74-55B1-43AC-B2CB-C465EDB051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4123765"/>
            <a:ext cx="3772640" cy="1957820"/>
          </a:xfrm>
          <a:prstGeom prst="rect">
            <a:avLst/>
          </a:prstGeom>
        </p:spPr>
      </p:pic>
      <p:pic>
        <p:nvPicPr>
          <p:cNvPr id="10" name="Kép 9" descr="A képen beltéri, asztal, íróasztal, szoba látható&#10;&#10;Automatikusan generált leírás">
            <a:extLst>
              <a:ext uri="{FF2B5EF4-FFF2-40B4-BE49-F238E27FC236}">
                <a16:creationId xmlns:a16="http://schemas.microsoft.com/office/drawing/2014/main" id="{25E9A34C-DEBA-4121-94A1-3F618D4D7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1786314"/>
            <a:ext cx="3772640" cy="2289819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4ACB0EB-4AAC-4B3A-8AC9-A505FE8C62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469" y="892958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30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4FF261-80E0-40E9-A801-363CA0050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Mit tudunk ajánlani?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7A53682-367A-45D3-BF26-27A4E973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5C07A16-CC81-4D1D-B5D5-CFF592F9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01FA724-2A83-43AD-803B-61C5BAC2B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04C2E8B-95CB-4FE3-BAFF-53F55B58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337506" cy="4397559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Szakdolgozat </a:t>
            </a:r>
          </a:p>
          <a:p>
            <a:r>
              <a:rPr lang="hu-HU" dirty="0"/>
              <a:t>Diplomamunka</a:t>
            </a:r>
          </a:p>
          <a:p>
            <a:r>
              <a:rPr lang="hu-HU" dirty="0"/>
              <a:t>Doktori témák</a:t>
            </a:r>
          </a:p>
          <a:p>
            <a:r>
              <a:rPr lang="hu-HU" dirty="0"/>
              <a:t>TDK</a:t>
            </a:r>
          </a:p>
          <a:p>
            <a:r>
              <a:rPr lang="hu-HU" dirty="0"/>
              <a:t>Önálló labor, házifeladat</a:t>
            </a:r>
          </a:p>
          <a:p>
            <a:r>
              <a:rPr lang="hu-HU" dirty="0"/>
              <a:t>Cikk a doktori felvételihez</a:t>
            </a:r>
          </a:p>
          <a:p>
            <a:r>
              <a:rPr lang="hu-HU" dirty="0"/>
              <a:t>DIY</a:t>
            </a:r>
          </a:p>
          <a:p>
            <a:r>
              <a:rPr lang="hu-HU" dirty="0"/>
              <a:t>Külsős projektek</a:t>
            </a:r>
          </a:p>
          <a:p>
            <a:r>
              <a:rPr lang="hu-HU" dirty="0"/>
              <a:t>Személyes konzultációk, kellemes, kreatív légkör</a:t>
            </a:r>
          </a:p>
          <a:p>
            <a:endParaRPr lang="en-US" dirty="0"/>
          </a:p>
        </p:txBody>
      </p:sp>
      <p:pic>
        <p:nvPicPr>
          <p:cNvPr id="8" name="Kép 7" descr="A képen aláírás látható&#10;&#10;Automatikusan generált leírás">
            <a:extLst>
              <a:ext uri="{FF2B5EF4-FFF2-40B4-BE49-F238E27FC236}">
                <a16:creationId xmlns:a16="http://schemas.microsoft.com/office/drawing/2014/main" id="{4C37B720-08F4-427C-930B-A610690E78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070" y="1846231"/>
            <a:ext cx="980431" cy="978218"/>
          </a:xfrm>
          <a:prstGeom prst="rect">
            <a:avLst/>
          </a:prstGeom>
        </p:spPr>
      </p:pic>
      <p:pic>
        <p:nvPicPr>
          <p:cNvPr id="10" name="Kép 9" descr="A képen rajz látható&#10;&#10;Automatikusan generált leírás">
            <a:extLst>
              <a:ext uri="{FF2B5EF4-FFF2-40B4-BE49-F238E27FC236}">
                <a16:creationId xmlns:a16="http://schemas.microsoft.com/office/drawing/2014/main" id="{262A72EA-946A-4C45-9385-ED6BC05F5E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189" y="1316143"/>
            <a:ext cx="1015738" cy="973556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C72764CB-8509-4A69-99D3-365F847BD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153" y="2847473"/>
            <a:ext cx="1527810" cy="1296134"/>
          </a:xfrm>
          <a:prstGeom prst="rect">
            <a:avLst/>
          </a:prstGeom>
        </p:spPr>
      </p:pic>
      <p:pic>
        <p:nvPicPr>
          <p:cNvPr id="14" name="Kép 13" descr="A képen asztal látható&#10;&#10;Automatikusan generált leírás">
            <a:extLst>
              <a:ext uri="{FF2B5EF4-FFF2-40B4-BE49-F238E27FC236}">
                <a16:creationId xmlns:a16="http://schemas.microsoft.com/office/drawing/2014/main" id="{EEBFA3C0-0B5D-4BC1-938D-FF1ECC85EA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439" y="3200589"/>
            <a:ext cx="1996234" cy="1996234"/>
          </a:xfrm>
          <a:prstGeom prst="rect">
            <a:avLst/>
          </a:prstGeom>
        </p:spPr>
      </p:pic>
      <p:pic>
        <p:nvPicPr>
          <p:cNvPr id="16" name="Kép 15" descr="A képen játék látható&#10;&#10;Automatikusan generált leírás">
            <a:extLst>
              <a:ext uri="{FF2B5EF4-FFF2-40B4-BE49-F238E27FC236}">
                <a16:creationId xmlns:a16="http://schemas.microsoft.com/office/drawing/2014/main" id="{C134FC10-6C09-4626-92F0-902AE0A0E2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00" y="5300584"/>
            <a:ext cx="792468" cy="797896"/>
          </a:xfrm>
          <a:prstGeom prst="rect">
            <a:avLst/>
          </a:prstGeom>
        </p:spPr>
      </p:pic>
      <p:pic>
        <p:nvPicPr>
          <p:cNvPr id="20" name="Kép 19" descr="A képen óra, rajz látható&#10;&#10;Automatikusan generált leírás">
            <a:extLst>
              <a:ext uri="{FF2B5EF4-FFF2-40B4-BE49-F238E27FC236}">
                <a16:creationId xmlns:a16="http://schemas.microsoft.com/office/drawing/2014/main" id="{D4BED47D-2817-4629-A53D-E8C6B791BA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641" y="5300584"/>
            <a:ext cx="792468" cy="797896"/>
          </a:xfrm>
          <a:prstGeom prst="rect">
            <a:avLst/>
          </a:prstGeom>
        </p:spPr>
      </p:pic>
      <p:pic>
        <p:nvPicPr>
          <p:cNvPr id="22" name="Kép 2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1C84FB3D-52F2-482A-AF03-3FFC21A2F4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40" y="5301735"/>
            <a:ext cx="792468" cy="797896"/>
          </a:xfrm>
          <a:prstGeom prst="rect">
            <a:avLst/>
          </a:prstGeom>
        </p:spPr>
      </p:pic>
      <p:sp>
        <p:nvSpPr>
          <p:cNvPr id="23" name="Szövegdoboz 22">
            <a:extLst>
              <a:ext uri="{FF2B5EF4-FFF2-40B4-BE49-F238E27FC236}">
                <a16:creationId xmlns:a16="http://schemas.microsoft.com/office/drawing/2014/main" id="{41E1A83E-C632-4D5F-8FF8-F7DC4D85F569}"/>
              </a:ext>
            </a:extLst>
          </p:cNvPr>
          <p:cNvSpPr txBox="1"/>
          <p:nvPr/>
        </p:nvSpPr>
        <p:spPr>
          <a:xfrm>
            <a:off x="923839" y="5514866"/>
            <a:ext cx="1387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Programozás</a:t>
            </a:r>
            <a:endParaRPr lang="en-US" dirty="0"/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D4A1D29E-5ACD-4F48-8FC5-7EF7358CD445}"/>
              </a:ext>
            </a:extLst>
          </p:cNvPr>
          <p:cNvSpPr txBox="1"/>
          <p:nvPr/>
        </p:nvSpPr>
        <p:spPr>
          <a:xfrm>
            <a:off x="3443302" y="5514866"/>
            <a:ext cx="2097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Mechanikai tervezés</a:t>
            </a:r>
            <a:endParaRPr lang="en-US" dirty="0"/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AB5B3389-60F1-4A99-9030-647D00E8E8A6}"/>
              </a:ext>
            </a:extLst>
          </p:cNvPr>
          <p:cNvSpPr txBox="1"/>
          <p:nvPr/>
        </p:nvSpPr>
        <p:spPr>
          <a:xfrm>
            <a:off x="6644857" y="5527115"/>
            <a:ext cx="211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Elektronikai tervezés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310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 </a:t>
            </a:r>
            <a:r>
              <a:rPr lang="hu-HU" dirty="0" err="1"/>
              <a:t>vs</a:t>
            </a:r>
            <a:r>
              <a:rPr lang="hu-HU" dirty="0"/>
              <a:t> robot játék létrehozása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 ember elleni játékra felkészítése egy valós, fizikai, komplex helyzetben. A játék lehet 2, vagy több személyes, stratégiai, vagy ügyességi. Pl. de nem kizárólag: Sakk, Malom, Kő-papír-olló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 és annak fontosabb stratégiáinak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Játékhoz hardware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Robot mozgásformáinak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Stratégia optimalizáló algoritmus választása és készítése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55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519" y="5221082"/>
            <a:ext cx="797735" cy="80319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7A35E7C-913F-44CA-B328-D13A41C46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507" y="2814304"/>
            <a:ext cx="3746127" cy="229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 descr="A képen játék látható&#10;&#10;Automatikusan generált leírás">
            <a:extLst>
              <a:ext uri="{FF2B5EF4-FFF2-40B4-BE49-F238E27FC236}">
                <a16:creationId xmlns:a16="http://schemas.microsoft.com/office/drawing/2014/main" id="{C8D181A3-403A-4E92-8760-65116146B9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356" y="5200125"/>
            <a:ext cx="797734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403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Robot vezérlése EMG karszalaggal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robotot sok módon lehet vezérelni, </a:t>
            </a:r>
            <a:r>
              <a:rPr lang="hu-HU" sz="2400" dirty="0" err="1"/>
              <a:t>távirányítani</a:t>
            </a:r>
            <a:r>
              <a:rPr lang="hu-HU" sz="2400" dirty="0"/>
              <a:t>, ennek egy megoldása az izomaktivitást mérő karszalag lehet, mely vizuális kapcsolat híján is képes gesztus alapú vezérlést létrehozni. 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EMG karszalag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Kommunikáció kialakítása a szenzorral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Jelek előfeldolgozása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Osztályozó hálózat létrehozása, tanítása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Predikció</a:t>
            </a:r>
            <a:r>
              <a:rPr lang="hu-HU" sz="2400" dirty="0"/>
              <a:t> alapján robotvezérlés megvalósítása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188506" y="5193894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90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816" y="5221082"/>
            <a:ext cx="797735" cy="803197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9F9386B-2F8B-40C7-B5AB-BD9DEDBD9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2860" y="2698016"/>
            <a:ext cx="3476767" cy="227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511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Ember-robot mozgáskövetés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8562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során a robot mozgását az emberéhez kell igazítani egy transzformációval, majd valósidőben lekövetni azt. Ezt később telemanipulációban és dinamikus interakciókban is fel lehet használni.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Absztrakt </a:t>
            </a:r>
            <a:r>
              <a:rPr lang="hu-HU" sz="2400" dirty="0" err="1"/>
              <a:t>real-time</a:t>
            </a:r>
            <a:r>
              <a:rPr lang="hu-HU" sz="2400" dirty="0"/>
              <a:t> robotvezérlés megtanulása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Emberi mozgást lekövető rendszer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Transzformáció felírása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Részrendszerek integrációja</a:t>
            </a: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300808" y="502112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744" y="5026496"/>
            <a:ext cx="812329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782" y="5035628"/>
            <a:ext cx="797735" cy="803197"/>
          </a:xfrm>
          <a:prstGeom prst="rect">
            <a:avLst/>
          </a:prstGeom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E05196AC-664D-47C8-B246-80913C1BB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405" y="2683347"/>
            <a:ext cx="3990290" cy="224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3407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Megfogó készítése UR3e robotra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robotra aktív és passzív szerszámok készítése, passzív szerszám cseréjére alkalmas mechanizmus megalkotása 3D nyomtatott elemekből.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Passzív elemek tervezése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Elemcserélő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Cseremechanizmusok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Aktív megfogó tervezése, befejezése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Interface</a:t>
            </a:r>
            <a:r>
              <a:rPr lang="hu-HU" sz="2400" dirty="0"/>
              <a:t> a robothoz</a:t>
            </a:r>
            <a:endParaRPr lang="hu-HU" sz="2000" dirty="0"/>
          </a:p>
        </p:txBody>
      </p:sp>
      <p:pic>
        <p:nvPicPr>
          <p:cNvPr id="23" name="Kép 22" descr="A képen játék látható&#10;&#10;Automatikusan generált leírás">
            <a:extLst>
              <a:ext uri="{FF2B5EF4-FFF2-40B4-BE49-F238E27FC236}">
                <a16:creationId xmlns:a16="http://schemas.microsoft.com/office/drawing/2014/main" id="{4351E819-69D8-4D6A-AA50-921086815F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094" y="4763578"/>
            <a:ext cx="797734" cy="803197"/>
          </a:xfrm>
          <a:prstGeom prst="rect">
            <a:avLst/>
          </a:prstGeom>
        </p:spPr>
      </p:pic>
      <p:pic>
        <p:nvPicPr>
          <p:cNvPr id="24" name="Kép 23" descr="A képen óra, rajz látható&#10;&#10;Automatikusan generált leírás">
            <a:extLst>
              <a:ext uri="{FF2B5EF4-FFF2-40B4-BE49-F238E27FC236}">
                <a16:creationId xmlns:a16="http://schemas.microsoft.com/office/drawing/2014/main" id="{E1A55ACC-951E-435F-8084-BE015C4803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391" y="4757358"/>
            <a:ext cx="797734" cy="803198"/>
          </a:xfrm>
          <a:prstGeom prst="rect">
            <a:avLst/>
          </a:prstGeom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9814986A-BBAC-4F24-9290-C3670411E9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725" y="4757358"/>
            <a:ext cx="812329" cy="812329"/>
          </a:xfrm>
          <a:prstGeom prst="rect">
            <a:avLst/>
          </a:prstGeom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CAB3099B-A652-4FAC-A4E8-D115F4F06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3329" y="2312118"/>
            <a:ext cx="3720353" cy="2408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3492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 címe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6133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0">
            <a:extLst>
              <a:ext uri="{FF2B5EF4-FFF2-40B4-BE49-F238E27FC236}">
                <a16:creationId xmlns:a16="http://schemas.microsoft.com/office/drawing/2014/main" id="{6DB7ADBC-26DA-450D-A8BF-E1ACCB466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676" y="0"/>
            <a:ext cx="4866342" cy="2277533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E3C0EDB-60D3-4CEF-8B80-C6D01E08D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890067"/>
            <a:ext cx="3898508" cy="296793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0C269CE-FB56-4D68-8CFB-1CFD5F350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9878" y="2089682"/>
            <a:ext cx="4821469" cy="4768317"/>
          </a:xfrm>
          <a:custGeom>
            <a:avLst/>
            <a:gdLst>
              <a:gd name="connsiteX0" fmla="*/ 4279392 w 6428625"/>
              <a:gd name="connsiteY0" fmla="*/ 0 h 6357756"/>
              <a:gd name="connsiteX1" fmla="*/ 6319204 w 6428625"/>
              <a:gd name="connsiteY1" fmla="*/ 516500 h 6357756"/>
              <a:gd name="connsiteX2" fmla="*/ 6428625 w 6428625"/>
              <a:gd name="connsiteY2" fmla="*/ 579415 h 6357756"/>
              <a:gd name="connsiteX3" fmla="*/ 6428625 w 6428625"/>
              <a:gd name="connsiteY3" fmla="*/ 6357756 h 6357756"/>
              <a:gd name="connsiteX4" fmla="*/ 539921 w 6428625"/>
              <a:gd name="connsiteY4" fmla="*/ 6357756 h 6357756"/>
              <a:gd name="connsiteX5" fmla="*/ 516500 w 6428625"/>
              <a:gd name="connsiteY5" fmla="*/ 6319205 h 6357756"/>
              <a:gd name="connsiteX6" fmla="*/ 0 w 6428625"/>
              <a:gd name="connsiteY6" fmla="*/ 4279392 h 6357756"/>
              <a:gd name="connsiteX7" fmla="*/ 4279392 w 6428625"/>
              <a:gd name="connsiteY7" fmla="*/ 0 h 635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28625" h="6357756">
                <a:moveTo>
                  <a:pt x="4279392" y="0"/>
                </a:moveTo>
                <a:cubicBezTo>
                  <a:pt x="5017968" y="0"/>
                  <a:pt x="5712843" y="187105"/>
                  <a:pt x="6319204" y="516500"/>
                </a:cubicBezTo>
                <a:lnTo>
                  <a:pt x="6428625" y="579415"/>
                </a:lnTo>
                <a:lnTo>
                  <a:pt x="6428625" y="6357756"/>
                </a:lnTo>
                <a:lnTo>
                  <a:pt x="539921" y="6357756"/>
                </a:lnTo>
                <a:lnTo>
                  <a:pt x="516500" y="6319205"/>
                </a:lnTo>
                <a:cubicBezTo>
                  <a:pt x="187105" y="5712844"/>
                  <a:pt x="0" y="5017968"/>
                  <a:pt x="0" y="4279392"/>
                </a:cubicBezTo>
                <a:cubicBezTo>
                  <a:pt x="0" y="1915949"/>
                  <a:pt x="1915949" y="0"/>
                  <a:pt x="4279392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6ED7E7F-75F7-4581-A930-C4DEBC2A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3322" y="2213126"/>
            <a:ext cx="4698025" cy="4644873"/>
          </a:xfrm>
          <a:custGeom>
            <a:avLst/>
            <a:gdLst>
              <a:gd name="connsiteX0" fmla="*/ 4114800 w 6264033"/>
              <a:gd name="connsiteY0" fmla="*/ 0 h 6193164"/>
              <a:gd name="connsiteX1" fmla="*/ 6248473 w 6264033"/>
              <a:gd name="connsiteY1" fmla="*/ 595714 h 6193164"/>
              <a:gd name="connsiteX2" fmla="*/ 6264033 w 6264033"/>
              <a:gd name="connsiteY2" fmla="*/ 605689 h 6193164"/>
              <a:gd name="connsiteX3" fmla="*/ 6264033 w 6264033"/>
              <a:gd name="connsiteY3" fmla="*/ 6193164 h 6193164"/>
              <a:gd name="connsiteX4" fmla="*/ 567718 w 6264033"/>
              <a:gd name="connsiteY4" fmla="*/ 6193164 h 6193164"/>
              <a:gd name="connsiteX5" fmla="*/ 496635 w 6264033"/>
              <a:gd name="connsiteY5" fmla="*/ 6076158 h 6193164"/>
              <a:gd name="connsiteX6" fmla="*/ 0 w 6264033"/>
              <a:gd name="connsiteY6" fmla="*/ 4114800 h 6193164"/>
              <a:gd name="connsiteX7" fmla="*/ 4114800 w 6264033"/>
              <a:gd name="connsiteY7" fmla="*/ 0 h 619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4033" h="6193164">
                <a:moveTo>
                  <a:pt x="4114800" y="0"/>
                </a:moveTo>
                <a:cubicBezTo>
                  <a:pt x="4895986" y="0"/>
                  <a:pt x="5626328" y="217689"/>
                  <a:pt x="6248473" y="595714"/>
                </a:cubicBezTo>
                <a:lnTo>
                  <a:pt x="6264033" y="605689"/>
                </a:lnTo>
                <a:lnTo>
                  <a:pt x="6264033" y="6193164"/>
                </a:lnTo>
                <a:lnTo>
                  <a:pt x="567718" y="6193164"/>
                </a:lnTo>
                <a:lnTo>
                  <a:pt x="496635" y="6076158"/>
                </a:lnTo>
                <a:cubicBezTo>
                  <a:pt x="179909" y="5493119"/>
                  <a:pt x="0" y="4824969"/>
                  <a:pt x="0" y="4114800"/>
                </a:cubicBezTo>
                <a:cubicBezTo>
                  <a:pt x="0" y="1842259"/>
                  <a:pt x="1842259" y="0"/>
                  <a:pt x="4114800" y="0"/>
                </a:cubicBezTo>
                <a:close/>
              </a:path>
            </a:pathLst>
          </a:custGeom>
          <a:solidFill>
            <a:srgbClr val="2440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6" name="Kép 5" descr="A képen személy, vörös, férfi, nő látható&#10;&#10;Automatikusan generált leírás">
            <a:extLst>
              <a:ext uri="{FF2B5EF4-FFF2-40B4-BE49-F238E27FC236}">
                <a16:creationId xmlns:a16="http://schemas.microsoft.com/office/drawing/2014/main" id="{854BBDB5-5364-411F-B171-1E4EF2BDBD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37" b="2"/>
          <a:stretch/>
        </p:blipFill>
        <p:spPr>
          <a:xfrm>
            <a:off x="1" y="4058088"/>
            <a:ext cx="3751061" cy="2799911"/>
          </a:xfrm>
          <a:custGeom>
            <a:avLst/>
            <a:gdLst>
              <a:gd name="connsiteX0" fmla="*/ 1956463 w 5001415"/>
              <a:gd name="connsiteY0" fmla="*/ 0 h 3733214"/>
              <a:gd name="connsiteX1" fmla="*/ 5001415 w 5001415"/>
              <a:gd name="connsiteY1" fmla="*/ 3044952 h 3733214"/>
              <a:gd name="connsiteX2" fmla="*/ 4939553 w 5001415"/>
              <a:gd name="connsiteY2" fmla="*/ 3658617 h 3733214"/>
              <a:gd name="connsiteX3" fmla="*/ 4920372 w 5001415"/>
              <a:gd name="connsiteY3" fmla="*/ 3733214 h 3733214"/>
              <a:gd name="connsiteX4" fmla="*/ 0 w 5001415"/>
              <a:gd name="connsiteY4" fmla="*/ 3733214 h 3733214"/>
              <a:gd name="connsiteX5" fmla="*/ 0 w 5001415"/>
              <a:gd name="connsiteY5" fmla="*/ 713124 h 3733214"/>
              <a:gd name="connsiteX6" fmla="*/ 19591 w 5001415"/>
              <a:gd name="connsiteY6" fmla="*/ 695319 h 3733214"/>
              <a:gd name="connsiteX7" fmla="*/ 1956463 w 5001415"/>
              <a:gd name="connsiteY7" fmla="*/ 0 h 373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1415" h="3733214">
                <a:moveTo>
                  <a:pt x="1956463" y="0"/>
                </a:moveTo>
                <a:cubicBezTo>
                  <a:pt x="3638144" y="0"/>
                  <a:pt x="5001415" y="1363271"/>
                  <a:pt x="5001415" y="3044952"/>
                </a:cubicBezTo>
                <a:cubicBezTo>
                  <a:pt x="5001415" y="3255162"/>
                  <a:pt x="4980114" y="3460397"/>
                  <a:pt x="4939553" y="3658617"/>
                </a:cubicBezTo>
                <a:lnTo>
                  <a:pt x="4920372" y="3733214"/>
                </a:lnTo>
                <a:lnTo>
                  <a:pt x="0" y="3733214"/>
                </a:lnTo>
                <a:lnTo>
                  <a:pt x="0" y="713124"/>
                </a:lnTo>
                <a:lnTo>
                  <a:pt x="19591" y="695319"/>
                </a:lnTo>
                <a:cubicBezTo>
                  <a:pt x="545938" y="260939"/>
                  <a:pt x="1220728" y="0"/>
                  <a:pt x="1956463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67DC15-480E-4908-AEAE-52D9B2589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6097" y="4219519"/>
            <a:ext cx="3747247" cy="1518303"/>
          </a:xfrm>
        </p:spPr>
        <p:txBody>
          <a:bodyPr>
            <a:normAutofit/>
          </a:bodyPr>
          <a:lstStyle/>
          <a:p>
            <a:r>
              <a:rPr lang="hu-HU" sz="4300">
                <a:solidFill>
                  <a:srgbClr val="FFFFFF"/>
                </a:solidFill>
              </a:rPr>
              <a:t>Köszönjük a figyelmet!</a:t>
            </a:r>
            <a:endParaRPr lang="en-US" sz="4300" dirty="0">
              <a:solidFill>
                <a:srgbClr val="FFFFFF"/>
              </a:solidFill>
            </a:endParaRPr>
          </a:p>
        </p:txBody>
      </p:sp>
      <p:pic>
        <p:nvPicPr>
          <p:cNvPr id="4" name="Kép 3" descr="A képen nő, áramkör, tartás, telefon látható&#10;&#10;Automatikusan generált leírás">
            <a:extLst>
              <a:ext uri="{FF2B5EF4-FFF2-40B4-BE49-F238E27FC236}">
                <a16:creationId xmlns:a16="http://schemas.microsoft.com/office/drawing/2014/main" id="{36DAE54B-9395-49D8-B444-0A77AD3202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7" r="2" b="16252"/>
          <a:stretch/>
        </p:blipFill>
        <p:spPr>
          <a:xfrm>
            <a:off x="734903" y="1"/>
            <a:ext cx="4551888" cy="2129837"/>
          </a:xfrm>
          <a:custGeom>
            <a:avLst/>
            <a:gdLst>
              <a:gd name="connsiteX0" fmla="*/ 0 w 6069184"/>
              <a:gd name="connsiteY0" fmla="*/ 0 h 2839783"/>
              <a:gd name="connsiteX1" fmla="*/ 6069184 w 6069184"/>
              <a:gd name="connsiteY1" fmla="*/ 0 h 2839783"/>
              <a:gd name="connsiteX2" fmla="*/ 6063824 w 6069184"/>
              <a:gd name="connsiteY2" fmla="*/ 106160 h 2839783"/>
              <a:gd name="connsiteX3" fmla="*/ 3034592 w 6069184"/>
              <a:gd name="connsiteY3" fmla="*/ 2839783 h 2839783"/>
              <a:gd name="connsiteX4" fmla="*/ 5361 w 6069184"/>
              <a:gd name="connsiteY4" fmla="*/ 106160 h 2839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4" y="106160"/>
                </a:lnTo>
                <a:cubicBezTo>
                  <a:pt x="5907892" y="1641596"/>
                  <a:pt x="4611168" y="2839783"/>
                  <a:pt x="3034592" y="2839783"/>
                </a:cubicBezTo>
                <a:cubicBezTo>
                  <a:pt x="1458016" y="2839783"/>
                  <a:pt x="161293" y="1641596"/>
                  <a:pt x="5361" y="10616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94363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 kutatási területek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9"/>
            <a:ext cx="8777060" cy="4111918"/>
          </a:xfrm>
        </p:spPr>
        <p:txBody>
          <a:bodyPr>
            <a:normAutofit/>
          </a:bodyPr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 és módszerek fejlesztése</a:t>
            </a:r>
          </a:p>
          <a:p>
            <a:r>
              <a:rPr lang="hu-HU" dirty="0" err="1"/>
              <a:t>Spiking</a:t>
            </a:r>
            <a:r>
              <a:rPr lang="hu-HU" dirty="0"/>
              <a:t> Neurális Hálózatok (SNN) kutatása</a:t>
            </a:r>
          </a:p>
          <a:p>
            <a:r>
              <a:rPr lang="hu-HU" dirty="0"/>
              <a:t>Evolúciós, rajintelligencia alapú és egyéb optimalizációs algoritmusok</a:t>
            </a:r>
          </a:p>
          <a:p>
            <a:r>
              <a:rPr lang="hu-HU" dirty="0"/>
              <a:t>Fuzzy és szakértői rendszerek</a:t>
            </a:r>
          </a:p>
          <a:p>
            <a:r>
              <a:rPr lang="hu-HU" dirty="0"/>
              <a:t>Ember-robot interakciók (HRI), </a:t>
            </a:r>
            <a:r>
              <a:rPr lang="hu-HU" dirty="0" err="1"/>
              <a:t>etorobotika</a:t>
            </a:r>
            <a:endParaRPr lang="hu-HU" dirty="0"/>
          </a:p>
          <a:p>
            <a:r>
              <a:rPr lang="hu-HU" dirty="0"/>
              <a:t>Robot fejlesztés</a:t>
            </a:r>
          </a:p>
          <a:p>
            <a:r>
              <a:rPr lang="hu-HU" dirty="0"/>
              <a:t>Mesterséges intelligencia robotikai alkalmazásai</a:t>
            </a:r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CA577FC0-6977-40B0-AA54-4EA10236E2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3" y="5260706"/>
            <a:ext cx="810674" cy="81067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0E7C2369-F8B9-42E3-9CD4-2AC843CF7E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040" y="5260706"/>
            <a:ext cx="810674" cy="81232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841F21E-8848-475A-92B6-160FD5414F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3031020" y="5260706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8FA1151-F038-473B-BC36-FB242BAF3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540" y="5260706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E78BE82C-8553-4D02-BB58-68BB47AD840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5210718" y="5259138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96926631-4AAA-4224-BDCB-66ACE620F2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685" y="5259138"/>
            <a:ext cx="812329" cy="812329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7C35296F-D532-4096-AE42-33360EAD6F9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863" y="5252070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 dirty="0"/>
              <a:t>Fő projektek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5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510" y="1108088"/>
            <a:ext cx="4219017" cy="4710006"/>
          </a:xfrm>
        </p:spPr>
        <p:txBody>
          <a:bodyPr>
            <a:normAutofit/>
          </a:bodyPr>
          <a:lstStyle/>
          <a:p>
            <a:r>
              <a:rPr lang="hu-HU" dirty="0"/>
              <a:t>Drón projekt</a:t>
            </a:r>
          </a:p>
          <a:p>
            <a:r>
              <a:rPr lang="hu-HU" dirty="0"/>
              <a:t>Pincér robot</a:t>
            </a:r>
          </a:p>
          <a:p>
            <a:r>
              <a:rPr lang="hu-HU" dirty="0"/>
              <a:t>SAM4ROB</a:t>
            </a:r>
          </a:p>
        </p:txBody>
      </p:sp>
      <p:pic>
        <p:nvPicPr>
          <p:cNvPr id="9" name="Kép 8" descr="A képen beltéri, asztal, konyha, ablak látható&#10;&#10;Automatikusan generált leírás">
            <a:extLst>
              <a:ext uri="{FF2B5EF4-FFF2-40B4-BE49-F238E27FC236}">
                <a16:creationId xmlns:a16="http://schemas.microsoft.com/office/drawing/2014/main" id="{F85716CF-1596-489B-8B80-7B42D31C13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806" y="3339758"/>
            <a:ext cx="3692070" cy="2410154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E77A6FED-08E4-4F6B-9A3C-412E830D2FFC}"/>
              </a:ext>
            </a:extLst>
          </p:cNvPr>
          <p:cNvSpPr txBox="1"/>
          <p:nvPr/>
        </p:nvSpPr>
        <p:spPr>
          <a:xfrm>
            <a:off x="4222376" y="5749912"/>
            <a:ext cx="4848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Fotók: Polyák Attila,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Fortem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Today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Show, sam4rob.com  </a:t>
            </a:r>
          </a:p>
        </p:txBody>
      </p:sp>
      <p:pic>
        <p:nvPicPr>
          <p:cNvPr id="16" name="Kép 15" descr="A képen kültéri, fű, zöld, hegy látható&#10;&#10;Automatikusan generált leírás">
            <a:extLst>
              <a:ext uri="{FF2B5EF4-FFF2-40B4-BE49-F238E27FC236}">
                <a16:creationId xmlns:a16="http://schemas.microsoft.com/office/drawing/2014/main" id="{6EA7F5FD-9DC0-48BA-AC24-B15F68245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931" y="994461"/>
            <a:ext cx="3692070" cy="2262125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017630D6-5E7B-486E-971D-FF576EE704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45" y="3396569"/>
            <a:ext cx="3504982" cy="242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51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53EF8C-55E2-41D6-84AF-5157F14F8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projekt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0BCD745-6783-4849-9459-901B170A2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A914A83-0D99-4DDE-B7C7-34E415154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A517C67-6B8E-4D1B-AED8-CB16E5C44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6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ABD02FB-77D5-403F-8CD7-233CA29F3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Rövid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területenkénti</a:t>
            </a:r>
            <a:r>
              <a:rPr lang="hu-HU" dirty="0"/>
              <a:t> felbontásba mennek</a:t>
            </a:r>
          </a:p>
        </p:txBody>
      </p:sp>
    </p:spTree>
    <p:extLst>
      <p:ext uri="{BB962C8B-B14F-4D97-AF65-F5344CB8AC3E}">
        <p14:creationId xmlns:p14="http://schemas.microsoft.com/office/powerpoint/2010/main" val="330335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90EE59-8B3E-4213-8161-5AF6B7FD9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D0FF0E7-2FC7-4FCE-A877-61E8F84A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00AFC68-4846-46BF-8D96-6A8C675A0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480D162-DFEC-4FFC-A3A0-67EAD5131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7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9A62AD4-A8AF-4EED-A9BB-3B7D35209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Általános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témánkénti</a:t>
            </a:r>
            <a:r>
              <a:rPr lang="hu-HU" dirty="0"/>
              <a:t> felosztásba mennek</a:t>
            </a:r>
          </a:p>
        </p:txBody>
      </p:sp>
    </p:spTree>
    <p:extLst>
      <p:ext uri="{BB962C8B-B14F-4D97-AF65-F5344CB8AC3E}">
        <p14:creationId xmlns:p14="http://schemas.microsoft.com/office/powerpoint/2010/main" val="3824078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9F02B9-8E80-4C13-AD2B-4059ACEA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SAM4ROB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30BB3B6-9E2D-4FE4-BF0C-AA2FEA4B1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7A60CD5-2F44-4C29-A2C5-B239AD3BA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5477013-B30E-4181-803A-CB752E006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8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C2B0E2F3-4A9F-4D6B-A56A-7C57D17B8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Általános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témánkénti</a:t>
            </a:r>
            <a:r>
              <a:rPr lang="hu-HU" dirty="0"/>
              <a:t> felosztásba mennek</a:t>
            </a:r>
          </a:p>
        </p:txBody>
      </p:sp>
    </p:spTree>
    <p:extLst>
      <p:ext uri="{BB962C8B-B14F-4D97-AF65-F5344CB8AC3E}">
        <p14:creationId xmlns:p14="http://schemas.microsoft.com/office/powerpoint/2010/main" val="418771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34CAAAC-4786-4A4D-B36B-6EDF682E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C2548C4-03A7-4D36-839B-D8A4EEFF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E5FEBBA-2291-4DD3-8497-F0CBE27A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5F81D5-6707-41EC-85BA-E9983CAF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9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DDCF9E6-FD66-4662-8DBA-2771B5ADA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5621484" cy="5068595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Több rétegű (mély) </a:t>
            </a:r>
            <a:r>
              <a:rPr lang="hu-HU" dirty="0" err="1"/>
              <a:t>perceptron</a:t>
            </a:r>
            <a:r>
              <a:rPr lang="hu-HU" dirty="0"/>
              <a:t> modellek alkalmazásai</a:t>
            </a:r>
          </a:p>
          <a:p>
            <a:r>
              <a:rPr lang="hu-HU" dirty="0"/>
              <a:t>Már ismert módszerek alapján alkalmazások fejlesztése, gyakorlati tudás gyarapítása</a:t>
            </a:r>
          </a:p>
          <a:p>
            <a:r>
              <a:rPr lang="hu-HU" dirty="0"/>
              <a:t>A </a:t>
            </a:r>
            <a:r>
              <a:rPr lang="hu-HU" dirty="0" err="1"/>
              <a:t>deep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peremterületeinek tágítása kutatásokkal</a:t>
            </a:r>
          </a:p>
          <a:p>
            <a:r>
              <a:rPr lang="hu-HU" dirty="0"/>
              <a:t>Alternatívák megoldatlan problémákra</a:t>
            </a:r>
          </a:p>
          <a:p>
            <a:r>
              <a:rPr lang="hu-HU" dirty="0"/>
              <a:t>Kognitív folyamatok megértése és implementálása főként robotikai alkalmazások területén</a:t>
            </a:r>
          </a:p>
          <a:p>
            <a:r>
              <a:rPr lang="hu-HU" dirty="0" err="1"/>
              <a:t>Interdiszciplinaritás</a:t>
            </a:r>
            <a:r>
              <a:rPr lang="hu-HU" dirty="0"/>
              <a:t> a mesterséges intelligenciában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46DF6B0-E4DA-411D-BAE2-B6DBEF5630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1A0662C-E739-4841-81A2-E8CDE79E5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" t="7283" r="2737" b="4917"/>
          <a:stretch/>
        </p:blipFill>
        <p:spPr bwMode="auto">
          <a:xfrm>
            <a:off x="5163905" y="3881719"/>
            <a:ext cx="3906876" cy="219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1ADBF831-888C-4D6C-A516-C35DB452A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807" y="1474108"/>
            <a:ext cx="3906875" cy="2407611"/>
          </a:xfrm>
          <a:prstGeom prst="rect">
            <a:avLst/>
          </a:prstGeom>
        </p:spPr>
      </p:pic>
      <p:pic>
        <p:nvPicPr>
          <p:cNvPr id="10" name="Kép 9" descr="A képen óra látható&#10;&#10;Automatikusan generált leírás">
            <a:extLst>
              <a:ext uri="{FF2B5EF4-FFF2-40B4-BE49-F238E27FC236}">
                <a16:creationId xmlns:a16="http://schemas.microsoft.com/office/drawing/2014/main" id="{5B40C093-A7B9-4785-B3A6-9951C50F87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039" y="937758"/>
            <a:ext cx="810674" cy="81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29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1262</Words>
  <Application>Microsoft Office PowerPoint</Application>
  <PresentationFormat>Diavetítés a képernyőre (4:3 oldalarány)</PresentationFormat>
  <Paragraphs>328</Paragraphs>
  <Slides>35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Calibri Light</vt:lpstr>
      <vt:lpstr>Garamond</vt:lpstr>
      <vt:lpstr>Helvetica</vt:lpstr>
      <vt:lpstr>Office-téma</vt:lpstr>
      <vt:lpstr>MIKRO labor</vt:lpstr>
      <vt:lpstr>Elérhetőségek</vt:lpstr>
      <vt:lpstr>Mit tudunk ajánlani?</vt:lpstr>
      <vt:lpstr>Fő kutatási területek</vt:lpstr>
      <vt:lpstr>Fő projektek</vt:lpstr>
      <vt:lpstr>Drón projekt</vt:lpstr>
      <vt:lpstr>Pincér robot</vt:lpstr>
      <vt:lpstr>SAM4ROB</vt:lpstr>
      <vt:lpstr>Deep learning alkalmazások</vt:lpstr>
      <vt:lpstr>PowerPoint-bemutató</vt:lpstr>
      <vt:lpstr>Megszakítjuk adásunkat</vt:lpstr>
      <vt:lpstr>SNN kutatások</vt:lpstr>
      <vt:lpstr>SNN Konvolúció implementálása</vt:lpstr>
      <vt:lpstr>SNN Neuron modell kutatás</vt:lpstr>
      <vt:lpstr>SNN Struktúrák vizsgálata</vt:lpstr>
      <vt:lpstr>SNN Tanító algoritmusok</vt:lpstr>
      <vt:lpstr>SNN Más tanítási elvek</vt:lpstr>
      <vt:lpstr>SNN Idősorok vizsgálata</vt:lpstr>
      <vt:lpstr>SNN Alkalmazások</vt:lpstr>
      <vt:lpstr>Evolúciós és rajintelligencia kutatás</vt:lpstr>
      <vt:lpstr>PowerPoint-bemutató</vt:lpstr>
      <vt:lpstr>Megszakítjuk adásunkat</vt:lpstr>
      <vt:lpstr>Fuzzy / Szakértői rendszerek</vt:lpstr>
      <vt:lpstr>PowerPoint-bemutató</vt:lpstr>
      <vt:lpstr>Megszakítjuk adásunkat</vt:lpstr>
      <vt:lpstr>Etorobotikai kutatások</vt:lpstr>
      <vt:lpstr>Robotino fejlesztés</vt:lpstr>
      <vt:lpstr>Etorobotikai kutatások</vt:lpstr>
      <vt:lpstr>MI Robotikai alkalmazásai</vt:lpstr>
      <vt:lpstr>Ember vs robot játék létrehozása</vt:lpstr>
      <vt:lpstr>Robot vezérlése EMG karszalaggal</vt:lpstr>
      <vt:lpstr>Ember-robot mozgáskövetés</vt:lpstr>
      <vt:lpstr>Megfogó készítése UR3e robotra</vt:lpstr>
      <vt:lpstr>Feladat címe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MIKRO labor</dc:title>
  <dc:creator>Gyöngyössy Natabara Máté</dc:creator>
  <cp:lastModifiedBy>Fortuz Legion</cp:lastModifiedBy>
  <cp:revision>70</cp:revision>
  <dcterms:created xsi:type="dcterms:W3CDTF">2019-10-26T19:47:29Z</dcterms:created>
  <dcterms:modified xsi:type="dcterms:W3CDTF">2019-10-27T11:51:18Z</dcterms:modified>
</cp:coreProperties>
</file>